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74" r:id="rId3"/>
  </p:sldMasterIdLst>
  <p:notesMasterIdLst>
    <p:notesMasterId r:id="rId57"/>
  </p:notesMasterIdLst>
  <p:sldIdLst>
    <p:sldId id="395" r:id="rId4"/>
    <p:sldId id="520" r:id="rId5"/>
    <p:sldId id="521" r:id="rId6"/>
    <p:sldId id="379" r:id="rId7"/>
    <p:sldId id="380" r:id="rId8"/>
    <p:sldId id="470" r:id="rId9"/>
    <p:sldId id="382" r:id="rId10"/>
    <p:sldId id="377" r:id="rId11"/>
    <p:sldId id="407" r:id="rId12"/>
    <p:sldId id="427" r:id="rId13"/>
    <p:sldId id="428" r:id="rId14"/>
    <p:sldId id="384" r:id="rId15"/>
    <p:sldId id="472" r:id="rId16"/>
    <p:sldId id="469" r:id="rId17"/>
    <p:sldId id="526" r:id="rId18"/>
    <p:sldId id="527" r:id="rId19"/>
    <p:sldId id="528" r:id="rId20"/>
    <p:sldId id="529" r:id="rId21"/>
    <p:sldId id="386" r:id="rId22"/>
    <p:sldId id="388" r:id="rId23"/>
    <p:sldId id="467" r:id="rId24"/>
    <p:sldId id="468" r:id="rId25"/>
    <p:sldId id="355" r:id="rId26"/>
    <p:sldId id="434" r:id="rId27"/>
    <p:sldId id="435" r:id="rId28"/>
    <p:sldId id="403" r:id="rId29"/>
    <p:sldId id="409" r:id="rId30"/>
    <p:sldId id="410" r:id="rId31"/>
    <p:sldId id="438" r:id="rId32"/>
    <p:sldId id="439" r:id="rId33"/>
    <p:sldId id="440" r:id="rId34"/>
    <p:sldId id="441" r:id="rId35"/>
    <p:sldId id="442" r:id="rId36"/>
    <p:sldId id="443" r:id="rId37"/>
    <p:sldId id="465" r:id="rId38"/>
    <p:sldId id="466" r:id="rId39"/>
    <p:sldId id="444" r:id="rId40"/>
    <p:sldId id="445" r:id="rId41"/>
    <p:sldId id="446" r:id="rId42"/>
    <p:sldId id="449" r:id="rId43"/>
    <p:sldId id="450" r:id="rId44"/>
    <p:sldId id="452" r:id="rId45"/>
    <p:sldId id="454" r:id="rId46"/>
    <p:sldId id="456" r:id="rId47"/>
    <p:sldId id="458" r:id="rId48"/>
    <p:sldId id="460" r:id="rId49"/>
    <p:sldId id="461" r:id="rId50"/>
    <p:sldId id="462" r:id="rId51"/>
    <p:sldId id="390" r:id="rId52"/>
    <p:sldId id="337" r:id="rId53"/>
    <p:sldId id="522" r:id="rId54"/>
    <p:sldId id="523" r:id="rId55"/>
    <p:sldId id="524" r:id="rId56"/>
  </p:sldIdLst>
  <p:sldSz cx="9144000" cy="6858000" type="screen4x3"/>
  <p:notesSz cx="6858000" cy="9144000"/>
  <p:defaultTextStyle>
    <a:defPPr>
      <a:defRPr lang="en-US"/>
    </a:defPPr>
    <a:lvl1pPr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FFFF00"/>
    <a:srgbClr val="CCCC00"/>
    <a:srgbClr val="663300"/>
    <a:srgbClr val="FF6600"/>
    <a:srgbClr val="FF99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1" autoAdjust="0"/>
    <p:restoredTop sz="94559" autoAdjust="0"/>
  </p:normalViewPr>
  <p:slideViewPr>
    <p:cSldViewPr>
      <p:cViewPr varScale="1">
        <p:scale>
          <a:sx n="83" d="100"/>
          <a:sy n="83" d="100"/>
        </p:scale>
        <p:origin x="1459" y="62"/>
      </p:cViewPr>
      <p:guideLst>
        <p:guide orient="horz" pos="2160"/>
        <p:guide pos="285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8791B12-3F9E-454C-88D2-5E98F125889A}"/>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a:latin typeface="Times New Roman" pitchFamily="18" charset="0"/>
              </a:defRPr>
            </a:lvl1pPr>
          </a:lstStyle>
          <a:p>
            <a:pPr>
              <a:defRPr/>
            </a:pPr>
            <a:endParaRPr lang="zh-CN" altLang="en-US"/>
          </a:p>
        </p:txBody>
      </p:sp>
      <p:sp>
        <p:nvSpPr>
          <p:cNvPr id="19459" name="Rectangle 3">
            <a:extLst>
              <a:ext uri="{FF2B5EF4-FFF2-40B4-BE49-F238E27FC236}">
                <a16:creationId xmlns:a16="http://schemas.microsoft.com/office/drawing/2014/main" id="{D15660D2-68FB-4F8C-BA32-08848BC3AF72}"/>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a:latin typeface="Times New Roman" pitchFamily="18" charset="0"/>
              </a:defRPr>
            </a:lvl1pPr>
          </a:lstStyle>
          <a:p>
            <a:pPr>
              <a:defRPr/>
            </a:pPr>
            <a:endParaRPr lang="en-US" altLang="zh-CN"/>
          </a:p>
        </p:txBody>
      </p:sp>
      <p:sp>
        <p:nvSpPr>
          <p:cNvPr id="59396" name="Rectangle 4">
            <a:extLst>
              <a:ext uri="{FF2B5EF4-FFF2-40B4-BE49-F238E27FC236}">
                <a16:creationId xmlns:a16="http://schemas.microsoft.com/office/drawing/2014/main" id="{C31F67EA-7A33-46FE-8C09-D5E798AF2CDD}"/>
              </a:ext>
            </a:extLst>
          </p:cNvPr>
          <p:cNvSpPr>
            <a:spLocks noRo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5">
            <a:extLst>
              <a:ext uri="{FF2B5EF4-FFF2-40B4-BE49-F238E27FC236}">
                <a16:creationId xmlns:a16="http://schemas.microsoft.com/office/drawing/2014/main" id="{31F18889-6EB3-4DA5-B1CA-AB9A3674F404}"/>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462" name="Rectangle 6">
            <a:extLst>
              <a:ext uri="{FF2B5EF4-FFF2-40B4-BE49-F238E27FC236}">
                <a16:creationId xmlns:a16="http://schemas.microsoft.com/office/drawing/2014/main" id="{03D7B332-000E-40C9-B3A7-AEA5A3E33104}"/>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a:latin typeface="Times New Roman" pitchFamily="18" charset="0"/>
              </a:defRPr>
            </a:lvl1pPr>
          </a:lstStyle>
          <a:p>
            <a:pPr>
              <a:defRPr/>
            </a:pPr>
            <a:endParaRPr lang="en-US" altLang="zh-CN"/>
          </a:p>
        </p:txBody>
      </p:sp>
      <p:sp>
        <p:nvSpPr>
          <p:cNvPr id="19463" name="Rectangle 7">
            <a:extLst>
              <a:ext uri="{FF2B5EF4-FFF2-40B4-BE49-F238E27FC236}">
                <a16:creationId xmlns:a16="http://schemas.microsoft.com/office/drawing/2014/main" id="{1FE06D90-4011-4752-9ADB-2AA593BB022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FBAC5A9B-C3EF-438A-A38A-2C7C0DE91EFB}"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8615FEDA-5D28-4DDF-895F-E5BA14C26A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fld id="{8B2966C5-6D93-46FB-A0F6-C80CD8DC2F66}" type="slidenum">
              <a:rPr lang="zh-CN" altLang="en-US" sz="1200">
                <a:latin typeface="Calibri" panose="020F0502020204030204" pitchFamily="34" charset="0"/>
              </a:rPr>
              <a:pPr eaLnBrk="1" hangingPunct="1"/>
              <a:t>27</a:t>
            </a:fld>
            <a:endParaRPr lang="en-US" altLang="zh-CN" sz="1200">
              <a:latin typeface="Calibri" panose="020F0502020204030204" pitchFamily="34" charset="0"/>
            </a:endParaRPr>
          </a:p>
        </p:txBody>
      </p:sp>
      <p:sp>
        <p:nvSpPr>
          <p:cNvPr id="60419" name="Rectangle 2">
            <a:extLst>
              <a:ext uri="{FF2B5EF4-FFF2-40B4-BE49-F238E27FC236}">
                <a16:creationId xmlns:a16="http://schemas.microsoft.com/office/drawing/2014/main" id="{2E2049A8-E838-4901-B52A-34737A3B09AF}"/>
              </a:ext>
            </a:extLst>
          </p:cNvPr>
          <p:cNvSpPr>
            <a:spLocks noRot="1" noChangeArrowheads="1" noTextEdit="1"/>
          </p:cNvSpPr>
          <p:nvPr>
            <p:ph type="sldImg" idx="4294967295"/>
          </p:nvPr>
        </p:nvSpPr>
        <p:spPr>
          <a:ln/>
        </p:spPr>
      </p:sp>
      <p:sp>
        <p:nvSpPr>
          <p:cNvPr id="60420" name="Rectangle 3">
            <a:extLst>
              <a:ext uri="{FF2B5EF4-FFF2-40B4-BE49-F238E27FC236}">
                <a16:creationId xmlns:a16="http://schemas.microsoft.com/office/drawing/2014/main" id="{6EF5E794-EA45-4B68-817E-D78922F5AC55}"/>
              </a:ext>
            </a:extLst>
          </p:cNvPr>
          <p:cNvSpPr>
            <a:spLocks noGrp="1" noChangeArrowheads="1"/>
          </p:cNvSpPr>
          <p:nvPr>
            <p:ph type="body" idx="4294967295"/>
          </p:nvPr>
        </p:nvSpPr>
        <p:spPr>
          <a:xfrm>
            <a:off x="914400" y="4343400"/>
            <a:ext cx="5029200" cy="4114800"/>
          </a:xfrm>
          <a:noFill/>
          <a:extLst>
            <a:ext uri="{909E8E84-426E-40DD-AFC4-6F175D3DCCD1}">
              <a14:hiddenFill xmlns:a14="http://schemas.microsoft.com/office/drawing/2010/main">
                <a:solidFill>
                  <a:srgbClr val="FFFFFF"/>
                </a:solidFill>
              </a14:hiddenFill>
            </a:ext>
          </a:extLst>
        </p:spPr>
        <p:txBody>
          <a:bodyPr>
            <a:prstTxWarp prst="textNoShape">
              <a:avLst/>
            </a:prstTxWarp>
          </a:bodyPr>
          <a:lstStyle/>
          <a:p>
            <a:pPr algn="just" eaLnBrk="1" hangingPunct="1">
              <a:lnSpc>
                <a:spcPct val="192000"/>
              </a:lnSpc>
            </a:pPr>
            <a:r>
              <a:rPr lang="zh-CN" altLang="en-US" sz="1600"/>
              <a:t>在公元</a:t>
            </a:r>
            <a:r>
              <a:rPr lang="en-US" altLang="zh-CN" sz="1600"/>
              <a:t>1000</a:t>
            </a:r>
            <a:r>
              <a:rPr lang="zh-CN" altLang="en-US" sz="1600"/>
              <a:t>年，地球上只有几个地方：亚洲，特别是中国，中东和中美洲有天文学家。这些天文学家只知道绕太阳运行的</a:t>
            </a:r>
            <a:r>
              <a:rPr lang="en-US" altLang="zh-CN" sz="1600"/>
              <a:t>9</a:t>
            </a:r>
            <a:r>
              <a:rPr lang="zh-CN" altLang="en-US" sz="1600"/>
              <a:t>大行星中的</a:t>
            </a:r>
            <a:r>
              <a:rPr lang="en-US" altLang="zh-CN" sz="1600"/>
              <a:t>6</a:t>
            </a:r>
            <a:r>
              <a:rPr lang="zh-CN" altLang="en-US" sz="1600"/>
              <a:t>个。尽管他们研究恒星，但他们并不知道恒星就像太阳一样，对于恒星与地球的距离也没有任何概念。到公元</a:t>
            </a:r>
            <a:r>
              <a:rPr lang="en-US" altLang="zh-CN" sz="1600"/>
              <a:t>2000</a:t>
            </a:r>
            <a:r>
              <a:rPr lang="zh-CN" altLang="en-US" sz="1600"/>
              <a:t>年，人类的视野已扩大到包含整个宇宙。我们现在知道，我们的太阳只不过是银河系中一千亿颗恒星之一，而银河系也只不过是可见宇宙中大约一千亿个星系之一。更令人吃惊的是，我们可以用望远镜观察过去数十亿年前宇宙年轻时的面貌</a:t>
            </a:r>
            <a:r>
              <a:rPr lang="en-US" altLang="zh-CN" sz="1600"/>
              <a:t>――</a:t>
            </a:r>
            <a:r>
              <a:rPr lang="zh-CN" altLang="en-US" sz="1600"/>
              <a:t>那时它的年龄只有几十万年。所有这些观测都芄焕帽</a:t>
            </a:r>
            <a:r>
              <a:rPr lang="en-US" altLang="zh-CN" sz="1600"/>
              <a:t>┱</a:t>
            </a:r>
            <a:r>
              <a:rPr lang="zh-CN" altLang="en-US" sz="1600"/>
              <a:t>偷拇蟊</a:t>
            </a:r>
            <a:r>
              <a:rPr lang="en-US" altLang="zh-CN" sz="1600"/>
              <a:t>ɡ</a:t>
            </a:r>
            <a:r>
              <a:rPr lang="zh-CN" altLang="en-US" sz="1600"/>
              <a:t>砺鄣玫浇馐停庖焕砺勖枋隽俗杂钪媸钡耐</a:t>
            </a:r>
            <a:r>
              <a:rPr lang="en-US" altLang="zh-CN" sz="1600"/>
              <a:t>10</a:t>
            </a:r>
            <a:r>
              <a:rPr lang="zh-CN" altLang="en-US" sz="1600" baseline="30000"/>
              <a:t>－</a:t>
            </a:r>
            <a:r>
              <a:rPr lang="en-US" altLang="zh-CN" sz="1600" baseline="30000"/>
              <a:t>36</a:t>
            </a:r>
            <a:r>
              <a:rPr lang="zh-CN" altLang="en-US" sz="1600"/>
              <a:t>秒以来宇宙经历了怎样的演化。</a:t>
            </a:r>
          </a:p>
          <a:p>
            <a:pPr eaLnBrk="1" hangingPunct="1"/>
            <a:endParaRPr lang="zh-CN" altLang="en-US"/>
          </a:p>
        </p:txBody>
      </p:sp>
      <p:sp>
        <p:nvSpPr>
          <p:cNvPr id="60421" name="Rectangle 4">
            <a:extLst>
              <a:ext uri="{FF2B5EF4-FFF2-40B4-BE49-F238E27FC236}">
                <a16:creationId xmlns:a16="http://schemas.microsoft.com/office/drawing/2014/main" id="{9E0BE33B-1277-48C6-8FF1-FCED94673206}"/>
              </a:ext>
            </a:extLst>
          </p:cNvPr>
          <p:cNvSpPr>
            <a:spLocks noChangeArrowheads="1"/>
          </p:cNvSpPr>
          <p:nvPr/>
        </p:nvSpPr>
        <p:spPr bwMode="auto">
          <a:xfrm>
            <a:off x="1600200" y="1366838"/>
            <a:ext cx="4197350"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000">
                <a:latin typeface="Calibri" panose="020F0502020204030204" pitchFamily="34" charset="0"/>
              </a:rPr>
              <a:t>公元</a:t>
            </a:r>
            <a:r>
              <a:rPr lang="en-US" altLang="zh-CN" sz="2000">
                <a:latin typeface="Calibri" panose="020F0502020204030204" pitchFamily="34" charset="0"/>
              </a:rPr>
              <a:t>1000</a:t>
            </a:r>
            <a:r>
              <a:rPr lang="zh-CN" altLang="en-US" sz="2000">
                <a:latin typeface="Calibri" panose="020F0502020204030204" pitchFamily="34" charset="0"/>
              </a:rPr>
              <a:t>年</a:t>
            </a:r>
            <a:r>
              <a:rPr lang="en-US" altLang="zh-CN" sz="2000">
                <a:latin typeface="Calibri" panose="020F0502020204030204" pitchFamily="34" charset="0"/>
              </a:rPr>
              <a:t>: </a:t>
            </a:r>
          </a:p>
          <a:p>
            <a:pPr eaLnBrk="1" hangingPunct="1"/>
            <a:r>
              <a:rPr lang="en-US" altLang="zh-CN" sz="2000">
                <a:latin typeface="Calibri" panose="020F0502020204030204" pitchFamily="34" charset="0"/>
              </a:rPr>
              <a:t>     </a:t>
            </a:r>
            <a:r>
              <a:rPr lang="zh-CN" altLang="en-US" sz="1800">
                <a:latin typeface="Calibri" panose="020F0502020204030204" pitchFamily="34" charset="0"/>
              </a:rPr>
              <a:t>亚洲，特别是中国，中东和中美洲</a:t>
            </a:r>
          </a:p>
          <a:p>
            <a:pPr eaLnBrk="1" hangingPunct="1"/>
            <a:r>
              <a:rPr lang="zh-CN" altLang="en-US" sz="1800">
                <a:latin typeface="Calibri" panose="020F0502020204030204" pitchFamily="34" charset="0"/>
              </a:rPr>
              <a:t>    有天文学家</a:t>
            </a:r>
            <a:r>
              <a:rPr lang="en-US" altLang="zh-CN" sz="1800">
                <a:latin typeface="Calibri" panose="020F0502020204030204" pitchFamily="34" charset="0"/>
              </a:rPr>
              <a:t>;</a:t>
            </a:r>
            <a:r>
              <a:rPr lang="zh-CN" altLang="en-US" sz="1800">
                <a:latin typeface="Calibri" panose="020F0502020204030204" pitchFamily="34" charset="0"/>
              </a:rPr>
              <a:t>知道</a:t>
            </a:r>
            <a:r>
              <a:rPr lang="en-US" altLang="zh-CN" sz="1800">
                <a:latin typeface="Calibri" panose="020F0502020204030204" pitchFamily="34" charset="0"/>
              </a:rPr>
              <a:t>9</a:t>
            </a:r>
            <a:r>
              <a:rPr lang="zh-CN" altLang="en-US" sz="1800">
                <a:latin typeface="Calibri" panose="020F0502020204030204" pitchFamily="34" charset="0"/>
              </a:rPr>
              <a:t>大行星中的</a:t>
            </a:r>
            <a:r>
              <a:rPr lang="en-US" altLang="zh-CN" sz="1800">
                <a:latin typeface="Calibri" panose="020F0502020204030204" pitchFamily="34" charset="0"/>
              </a:rPr>
              <a:t>6</a:t>
            </a:r>
            <a:r>
              <a:rPr lang="zh-CN" altLang="en-US" sz="1800">
                <a:latin typeface="Calibri" panose="020F0502020204030204" pitchFamily="34" charset="0"/>
              </a:rPr>
              <a:t>个</a:t>
            </a:r>
            <a:r>
              <a:rPr lang="en-US" altLang="zh-CN" sz="1800">
                <a:latin typeface="Calibri" panose="020F0502020204030204" pitchFamily="34" charset="0"/>
              </a:rPr>
              <a:t>;</a:t>
            </a:r>
            <a:r>
              <a:rPr lang="zh-CN" altLang="en-US" sz="1800">
                <a:latin typeface="Calibri" panose="020F0502020204030204" pitchFamily="34" charset="0"/>
              </a:rPr>
              <a:t>知道</a:t>
            </a:r>
          </a:p>
          <a:p>
            <a:pPr eaLnBrk="1" hangingPunct="1"/>
            <a:r>
              <a:rPr lang="zh-CN" altLang="en-US" sz="1800">
                <a:latin typeface="Calibri" panose="020F0502020204030204" pitchFamily="34" charset="0"/>
              </a:rPr>
              <a:t>恒星</a:t>
            </a:r>
            <a:r>
              <a:rPr lang="en-US" altLang="zh-CN" sz="1800">
                <a:latin typeface="Calibri" panose="020F0502020204030204" pitchFamily="34" charset="0"/>
              </a:rPr>
              <a:t>,</a:t>
            </a:r>
            <a:r>
              <a:rPr lang="zh-CN" altLang="en-US" sz="1800">
                <a:latin typeface="Calibri" panose="020F0502020204030204" pitchFamily="34" charset="0"/>
              </a:rPr>
              <a:t>但不知道恒星和太阳一样</a:t>
            </a:r>
            <a:r>
              <a:rPr lang="en-US" altLang="zh-CN" sz="1800">
                <a:latin typeface="Calibri" panose="020F0502020204030204" pitchFamily="34" charset="0"/>
              </a:rPr>
              <a:t>;</a:t>
            </a:r>
            <a:r>
              <a:rPr lang="zh-CN" altLang="en-US" sz="1800">
                <a:latin typeface="Calibri" panose="020F0502020204030204" pitchFamily="34" charset="0"/>
              </a:rPr>
              <a:t>不知道恒</a:t>
            </a:r>
          </a:p>
          <a:p>
            <a:pPr eaLnBrk="1" hangingPunct="1"/>
            <a:r>
              <a:rPr lang="zh-CN" altLang="en-US" sz="1800">
                <a:latin typeface="Calibri" panose="020F0502020204030204" pitchFamily="34" charset="0"/>
              </a:rPr>
              <a:t>星离地球多</a:t>
            </a:r>
            <a:endParaRPr lang="zh-CN" altLang="en-US" sz="3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99B1288-F678-4CB8-BBE7-DF662E5590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fld id="{250D82C8-D59C-477E-BDF5-923EE05D3F6E}" type="slidenum">
              <a:rPr lang="zh-CN" altLang="en-US" sz="1200">
                <a:latin typeface="Calibri" panose="020F0502020204030204" pitchFamily="34" charset="0"/>
              </a:rPr>
              <a:pPr eaLnBrk="1" hangingPunct="1"/>
              <a:t>35</a:t>
            </a:fld>
            <a:endParaRPr lang="en-US" altLang="zh-CN" sz="1200">
              <a:latin typeface="Calibri" panose="020F0502020204030204" pitchFamily="34" charset="0"/>
            </a:endParaRPr>
          </a:p>
        </p:txBody>
      </p:sp>
      <p:sp>
        <p:nvSpPr>
          <p:cNvPr id="61443" name="幻灯片图像占位符 1">
            <a:extLst>
              <a:ext uri="{FF2B5EF4-FFF2-40B4-BE49-F238E27FC236}">
                <a16:creationId xmlns:a16="http://schemas.microsoft.com/office/drawing/2014/main" id="{B7C333B9-8651-4147-8AF4-D6F5DB36A41B}"/>
              </a:ext>
            </a:extLst>
          </p:cNvPr>
          <p:cNvSpPr>
            <a:spLocks noGrp="1" noRot="1" noChangeAspect="1" noChangeArrowheads="1" noTextEdit="1"/>
          </p:cNvSpPr>
          <p:nvPr>
            <p:ph type="sldImg" idx="4294967295"/>
          </p:nvPr>
        </p:nvSpPr>
        <p:spPr>
          <a:ln/>
        </p:spPr>
      </p:sp>
      <p:sp>
        <p:nvSpPr>
          <p:cNvPr id="61444" name="备注占位符 2">
            <a:extLst>
              <a:ext uri="{FF2B5EF4-FFF2-40B4-BE49-F238E27FC236}">
                <a16:creationId xmlns:a16="http://schemas.microsoft.com/office/drawing/2014/main" id="{A9388CD4-BEEF-43B8-9759-D83A5B05E526}"/>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Lst>
        </p:spPr>
        <p:txBody>
          <a:bodyPr>
            <a:prstTxWarp prst="textNoShape">
              <a:avLst/>
            </a:prstTxWarp>
          </a:bodyPr>
          <a:lstStyle/>
          <a:p>
            <a:pPr eaLnBrk="1" hangingPunct="1"/>
            <a:r>
              <a:rPr lang="zh-CN" altLang="en-US"/>
              <a:t>在地球上抛一个苹果上去，其上升的速度不可能越来越大，但在宇宙尺度上，确实是这样的现象。</a:t>
            </a:r>
          </a:p>
        </p:txBody>
      </p:sp>
      <p:sp>
        <p:nvSpPr>
          <p:cNvPr id="61445" name="灯片编号占位符 3">
            <a:extLst>
              <a:ext uri="{FF2B5EF4-FFF2-40B4-BE49-F238E27FC236}">
                <a16:creationId xmlns:a16="http://schemas.microsoft.com/office/drawing/2014/main" id="{EDB169AE-F61C-487C-9703-2DAE76AC568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r" eaLnBrk="1" hangingPunct="1"/>
            <a:fld id="{8F89C626-DCEF-4A9A-948E-1205E5F54114}" type="slidenum">
              <a:rPr lang="zh-CN" altLang="en-US" sz="1200">
                <a:latin typeface="Calibri" panose="020F0502020204030204" pitchFamily="34" charset="0"/>
              </a:rPr>
              <a:pPr algn="r" eaLnBrk="1" hangingPunct="1"/>
              <a:t>35</a:t>
            </a:fld>
            <a:endParaRPr lang="zh-CN"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55293254-B76D-4436-BD58-DED38FDAFA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fld id="{381CC268-A998-4DC7-B6A8-829AB6FF90A0}" type="slidenum">
              <a:rPr lang="zh-CN" altLang="en-US" sz="1200">
                <a:latin typeface="Calibri" panose="020F0502020204030204" pitchFamily="34" charset="0"/>
              </a:rPr>
              <a:pPr eaLnBrk="1" hangingPunct="1"/>
              <a:t>36</a:t>
            </a:fld>
            <a:endParaRPr lang="en-US" altLang="zh-CN" sz="1200">
              <a:latin typeface="Calibri" panose="020F0502020204030204" pitchFamily="34" charset="0"/>
            </a:endParaRPr>
          </a:p>
        </p:txBody>
      </p:sp>
      <p:sp>
        <p:nvSpPr>
          <p:cNvPr id="62467" name="幻灯片图像占位符 1">
            <a:extLst>
              <a:ext uri="{FF2B5EF4-FFF2-40B4-BE49-F238E27FC236}">
                <a16:creationId xmlns:a16="http://schemas.microsoft.com/office/drawing/2014/main" id="{E3E0F3E6-0E17-4657-ABFA-8497005B5BD3}"/>
              </a:ext>
            </a:extLst>
          </p:cNvPr>
          <p:cNvSpPr>
            <a:spLocks noGrp="1" noRot="1" noChangeAspect="1" noChangeArrowheads="1" noTextEdit="1"/>
          </p:cNvSpPr>
          <p:nvPr>
            <p:ph type="sldImg" idx="4294967295"/>
          </p:nvPr>
        </p:nvSpPr>
        <p:spPr>
          <a:ln/>
        </p:spPr>
      </p:sp>
      <p:sp>
        <p:nvSpPr>
          <p:cNvPr id="62468" name="备注占位符 2">
            <a:extLst>
              <a:ext uri="{FF2B5EF4-FFF2-40B4-BE49-F238E27FC236}">
                <a16:creationId xmlns:a16="http://schemas.microsoft.com/office/drawing/2014/main" id="{B85857F1-8136-444A-BDBF-C1E7ECF845A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Lst>
        </p:spPr>
        <p:txBody>
          <a:bodyPr>
            <a:prstTxWarp prst="textNoShape">
              <a:avLst/>
            </a:prstTxWarp>
          </a:bodyPr>
          <a:lstStyle/>
          <a:p>
            <a:pPr eaLnBrk="1" hangingPunct="1"/>
            <a:r>
              <a:rPr lang="zh-CN" altLang="en-US"/>
              <a:t>理论物理学计算表明，如果用暗能量解释宇宙的加速膨胀，那么宇宙的</a:t>
            </a:r>
            <a:r>
              <a:rPr lang="en-US" altLang="zh-CN"/>
              <a:t>73%</a:t>
            </a:r>
            <a:r>
              <a:rPr lang="zh-CN" altLang="en-US"/>
              <a:t>左右由暗能量构成，</a:t>
            </a:r>
            <a:r>
              <a:rPr lang="en-US" altLang="zh-CN"/>
              <a:t>22%</a:t>
            </a:r>
            <a:r>
              <a:rPr lang="zh-CN" altLang="en-US"/>
              <a:t>是暗物质，而可通过常人直觉和经典理论描述、印证的物质只占</a:t>
            </a:r>
            <a:r>
              <a:rPr lang="en-US" altLang="zh-CN"/>
              <a:t>4%</a:t>
            </a:r>
            <a:r>
              <a:rPr lang="zh-CN" altLang="en-US"/>
              <a:t>多一点。因此，</a:t>
            </a:r>
            <a:r>
              <a:rPr lang="en-US" altLang="zh-CN"/>
              <a:t>2011</a:t>
            </a:r>
            <a:r>
              <a:rPr lang="zh-CN" altLang="en-US"/>
              <a:t>年诺贝尔物理学奖的发现，向人类揭露了一个近</a:t>
            </a:r>
            <a:r>
              <a:rPr lang="en-US" altLang="zh-CN"/>
              <a:t>96%</a:t>
            </a:r>
            <a:r>
              <a:rPr lang="zh-CN" altLang="en-US"/>
              <a:t>的成分仍然未知的宇宙。宇宙膨胀的结果是物质被稀释掉，而暗能量不稀释，到最后单位体积内的物质几乎就没有了。不过，</a:t>
            </a:r>
            <a:r>
              <a:rPr lang="zh-CN" altLang="en-US">
                <a:latin typeface="Arial" panose="020B0604020202020204" pitchFamily="34" charset="0"/>
              </a:rPr>
              <a:t>“</a:t>
            </a:r>
            <a:r>
              <a:rPr lang="zh-CN" altLang="en-US"/>
              <a:t>尽管宇宙在膨胀，但地球所在的太阳系内部并不膨胀，地球不会因为宇宙膨胀而死亡</a:t>
            </a:r>
            <a:r>
              <a:rPr lang="zh-CN" altLang="en-US">
                <a:latin typeface="Arial" panose="020B0604020202020204" pitchFamily="34" charset="0"/>
              </a:rPr>
              <a:t>”</a:t>
            </a:r>
            <a:r>
              <a:rPr lang="zh-CN" altLang="en-US"/>
              <a:t>。</a:t>
            </a:r>
            <a:r>
              <a:rPr lang="zh-CN" altLang="en-US">
                <a:latin typeface="Arial" panose="020B0604020202020204" pitchFamily="34" charset="0"/>
              </a:rPr>
              <a:t>“</a:t>
            </a:r>
            <a:r>
              <a:rPr lang="zh-CN" altLang="en-US"/>
              <a:t>宇宙目前有</a:t>
            </a:r>
            <a:r>
              <a:rPr lang="en-US" altLang="zh-CN"/>
              <a:t>137</a:t>
            </a:r>
            <a:r>
              <a:rPr lang="zh-CN" altLang="en-US"/>
              <a:t>亿年的历史，如果全宇宙要变得寒冷无比，还需要四五百亿年以上。</a:t>
            </a:r>
            <a:r>
              <a:rPr lang="zh-CN" altLang="en-US">
                <a:latin typeface="Arial" panose="020B0604020202020204" pitchFamily="34" charset="0"/>
              </a:rPr>
              <a:t>”</a:t>
            </a:r>
            <a:r>
              <a:rPr lang="zh-CN" altLang="en-US"/>
              <a:t>李淼说。</a:t>
            </a:r>
          </a:p>
          <a:p>
            <a:pPr eaLnBrk="1" hangingPunct="1"/>
            <a:endParaRPr lang="zh-CN" altLang="en-US"/>
          </a:p>
        </p:txBody>
      </p:sp>
      <p:sp>
        <p:nvSpPr>
          <p:cNvPr id="62469" name="灯片编号占位符 3">
            <a:extLst>
              <a:ext uri="{FF2B5EF4-FFF2-40B4-BE49-F238E27FC236}">
                <a16:creationId xmlns:a16="http://schemas.microsoft.com/office/drawing/2014/main" id="{18CC62C4-33B7-4999-A2F3-67CBA57A03B0}"/>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r" eaLnBrk="1" hangingPunct="1"/>
            <a:fld id="{F67CF674-B481-4DD7-B697-9E09CDD8881E}" type="slidenum">
              <a:rPr lang="zh-CN" altLang="en-US" sz="1200">
                <a:latin typeface="Calibri" panose="020F0502020204030204" pitchFamily="34" charset="0"/>
              </a:rPr>
              <a:pPr algn="r" eaLnBrk="1" hangingPunct="1"/>
              <a:t>36</a:t>
            </a:fld>
            <a:endParaRPr lang="zh-CN"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80AE9771-8A87-4CC9-B4F4-BBB88A12AF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fld id="{952CACD8-3D06-448E-AC97-638E01264019}" type="slidenum">
              <a:rPr lang="zh-CN" altLang="en-US" sz="1200">
                <a:latin typeface="Calibri" panose="020F0502020204030204" pitchFamily="34" charset="0"/>
              </a:rPr>
              <a:pPr eaLnBrk="1" hangingPunct="1"/>
              <a:t>48</a:t>
            </a:fld>
            <a:endParaRPr lang="en-US" altLang="zh-CN" sz="1200">
              <a:latin typeface="Calibri" panose="020F0502020204030204" pitchFamily="34" charset="0"/>
            </a:endParaRPr>
          </a:p>
        </p:txBody>
      </p:sp>
      <p:sp>
        <p:nvSpPr>
          <p:cNvPr id="63491" name="Rectangle 2">
            <a:extLst>
              <a:ext uri="{FF2B5EF4-FFF2-40B4-BE49-F238E27FC236}">
                <a16:creationId xmlns:a16="http://schemas.microsoft.com/office/drawing/2014/main" id="{3DB9FC89-1C3A-4181-ACD6-C8CF6DC616C0}"/>
              </a:ext>
            </a:extLst>
          </p:cNvPr>
          <p:cNvSpPr>
            <a:spLocks noRot="1" noChangeArrowheads="1" noTextEdit="1"/>
          </p:cNvSpPr>
          <p:nvPr>
            <p:ph type="sldImg" idx="4294967295"/>
          </p:nvPr>
        </p:nvSpPr>
        <p:spPr>
          <a:ln/>
        </p:spPr>
      </p:sp>
      <p:sp>
        <p:nvSpPr>
          <p:cNvPr id="63492" name="Rectangle 3">
            <a:extLst>
              <a:ext uri="{FF2B5EF4-FFF2-40B4-BE49-F238E27FC236}">
                <a16:creationId xmlns:a16="http://schemas.microsoft.com/office/drawing/2014/main" id="{BC2A5FB0-A5F8-4C32-AD05-850944CE4306}"/>
              </a:ext>
            </a:extLst>
          </p:cNvPr>
          <p:cNvSpPr>
            <a:spLocks noGrp="1" noChangeArrowheads="1"/>
          </p:cNvSpPr>
          <p:nvPr>
            <p:ph type="body" idx="4294967295"/>
          </p:nvPr>
        </p:nvSpPr>
        <p:spPr>
          <a:xfrm>
            <a:off x="914400" y="4343400"/>
            <a:ext cx="5029200" cy="4114800"/>
          </a:xfrm>
          <a:noFill/>
          <a:extLst>
            <a:ext uri="{909E8E84-426E-40DD-AFC4-6F175D3DCCD1}">
              <a14:hiddenFill xmlns:a14="http://schemas.microsoft.com/office/drawing/2010/main">
                <a:solidFill>
                  <a:srgbClr val="FFFFFF"/>
                </a:solidFill>
              </a14:hiddenFill>
            </a:ext>
          </a:extLst>
        </p:spPr>
        <p:txBody>
          <a:bodyPr>
            <a:prstTxWarp prst="textNoShape">
              <a:avLst/>
            </a:prstTxWarp>
          </a:bodyPr>
          <a:lstStyle/>
          <a:p>
            <a:pPr eaLnBrk="1" hangingPunct="1"/>
            <a:r>
              <a:rPr lang="zh-CN" altLang="en-US" sz="2400">
                <a:ea typeface="楷体_GB2312" pitchFamily="49" charset="-122"/>
              </a:rPr>
              <a:t>如果将宇宙的历史压缩成一年，那么有记载的人类的文明史仅有</a:t>
            </a:r>
            <a:r>
              <a:rPr lang="en-US" altLang="zh-CN" sz="2400">
                <a:ea typeface="楷体_GB2312" pitchFamily="49" charset="-122"/>
              </a:rPr>
              <a:t>21</a:t>
            </a:r>
            <a:r>
              <a:rPr lang="zh-CN" altLang="en-US" sz="2400">
                <a:ea typeface="楷体_GB2312" pitchFamily="49" charset="-122"/>
              </a:rPr>
              <a:t>秒！</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105C9D96-6E1E-4A71-8615-F832814E0C05}"/>
              </a:ext>
            </a:extLst>
          </p:cNvPr>
          <p:cNvSpPr/>
          <p:nvPr/>
        </p:nvSpPr>
        <p:spPr bwMode="auto">
          <a:xfrm>
            <a:off x="285750" y="2803525"/>
            <a:ext cx="1588"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w="9525">
            <a:noFill/>
            <a:round/>
          </a:ln>
        </p:spPr>
        <p:txBody>
          <a:bodyPr/>
          <a:lstStyle/>
          <a:p>
            <a:pPr>
              <a:buFontTx/>
              <a:buNone/>
              <a:defRPr/>
            </a:pPr>
            <a:endParaRPr lang="zh-CN" altLang="en-US">
              <a:latin typeface="Times New Roman" pitchFamily="18" charset="0"/>
            </a:endParaRPr>
          </a:p>
        </p:txBody>
      </p:sp>
      <p:sp>
        <p:nvSpPr>
          <p:cNvPr id="171010"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zh-CN" altLang="en-US" noProof="1"/>
              <a:t>单击此处编辑母版标题样式</a:t>
            </a:r>
          </a:p>
        </p:txBody>
      </p:sp>
      <p:sp>
        <p:nvSpPr>
          <p:cNvPr id="171011"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zh-CN" altLang="en-US" noProof="1"/>
              <a:t>单击此处编辑母版副标题样式</a:t>
            </a:r>
          </a:p>
        </p:txBody>
      </p:sp>
      <p:sp>
        <p:nvSpPr>
          <p:cNvPr id="5" name="Rectangle 5">
            <a:extLst>
              <a:ext uri="{FF2B5EF4-FFF2-40B4-BE49-F238E27FC236}">
                <a16:creationId xmlns:a16="http://schemas.microsoft.com/office/drawing/2014/main" id="{01050F87-180D-4DBE-9F1D-060D01910C3C}"/>
              </a:ext>
            </a:extLst>
          </p:cNvPr>
          <p:cNvSpPr>
            <a:spLocks noGrp="1" noChangeArrowheads="1"/>
          </p:cNvSpPr>
          <p:nvPr>
            <p:ph type="ftr" sz="quarter" idx="10"/>
          </p:nvPr>
        </p:nvSpPr>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CD4AB0F-3123-4BFB-BD9B-064693C05FFB}"/>
              </a:ext>
            </a:extLst>
          </p:cNvPr>
          <p:cNvSpPr>
            <a:spLocks noGrp="1" noChangeArrowheads="1"/>
          </p:cNvSpPr>
          <p:nvPr>
            <p:ph type="sldNum" sz="quarter" idx="11"/>
          </p:nvPr>
        </p:nvSpPr>
        <p:spPr/>
        <p:txBody>
          <a:bodyPr/>
          <a:lstStyle>
            <a:lvl1pPr>
              <a:defRPr/>
            </a:lvl1pPr>
          </a:lstStyle>
          <a:p>
            <a:fld id="{7C2277D1-EA66-492E-801D-BC08C53CFF6E}" type="slidenum">
              <a:rPr lang="zh-CN" altLang="en-US"/>
              <a:pPr/>
              <a:t>‹#›</a:t>
            </a:fld>
            <a:endParaRPr lang="en-US" altLang="zh-CN"/>
          </a:p>
        </p:txBody>
      </p:sp>
      <p:sp>
        <p:nvSpPr>
          <p:cNvPr id="7" name="Rectangle 7">
            <a:extLst>
              <a:ext uri="{FF2B5EF4-FFF2-40B4-BE49-F238E27FC236}">
                <a16:creationId xmlns:a16="http://schemas.microsoft.com/office/drawing/2014/main" id="{6EB1A4C4-3C0E-4744-B195-541FA51AEC33}"/>
              </a:ext>
            </a:extLst>
          </p:cNvPr>
          <p:cNvSpPr>
            <a:spLocks noGrp="1" noChangeArrowheads="1"/>
          </p:cNvSpPr>
          <p:nvPr>
            <p:ph type="dt"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767384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807DDFE3-206C-4A79-9DC5-A0F74115E96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51ED2D2-FAF3-42EE-8099-A7DABFAB50D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31D1935-C92A-46AB-BEB2-83EBE4213D1C}"/>
              </a:ext>
            </a:extLst>
          </p:cNvPr>
          <p:cNvSpPr>
            <a:spLocks noGrp="1" noChangeArrowheads="1"/>
          </p:cNvSpPr>
          <p:nvPr>
            <p:ph type="sldNum" sz="quarter" idx="12"/>
          </p:nvPr>
        </p:nvSpPr>
        <p:spPr>
          <a:ln/>
        </p:spPr>
        <p:txBody>
          <a:bodyPr/>
          <a:lstStyle>
            <a:lvl1pPr>
              <a:defRPr/>
            </a:lvl1pPr>
          </a:lstStyle>
          <a:p>
            <a:fld id="{FBE99C11-7C08-4C36-BBD5-20CEAD3F8B06}" type="slidenum">
              <a:rPr lang="zh-CN" altLang="en-US"/>
              <a:pPr/>
              <a:t>‹#›</a:t>
            </a:fld>
            <a:endParaRPr lang="en-US" altLang="zh-CN"/>
          </a:p>
        </p:txBody>
      </p:sp>
    </p:spTree>
    <p:extLst>
      <p:ext uri="{BB962C8B-B14F-4D97-AF65-F5344CB8AC3E}">
        <p14:creationId xmlns:p14="http://schemas.microsoft.com/office/powerpoint/2010/main" val="20674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92100"/>
            <a:ext cx="2057400" cy="57277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92100"/>
            <a:ext cx="6019800" cy="57277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51DDB8E7-45E1-4909-A73D-639D4E4E7D2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7F18708-E3CD-45C5-B6D9-150B3913C1C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978F818-F6D9-4CAD-AA85-1538598854A8}"/>
              </a:ext>
            </a:extLst>
          </p:cNvPr>
          <p:cNvSpPr>
            <a:spLocks noGrp="1" noChangeArrowheads="1"/>
          </p:cNvSpPr>
          <p:nvPr>
            <p:ph type="sldNum" sz="quarter" idx="12"/>
          </p:nvPr>
        </p:nvSpPr>
        <p:spPr>
          <a:ln/>
        </p:spPr>
        <p:txBody>
          <a:bodyPr/>
          <a:lstStyle>
            <a:lvl1pPr>
              <a:defRPr/>
            </a:lvl1pPr>
          </a:lstStyle>
          <a:p>
            <a:fld id="{764ADE64-4590-4AE8-98C9-E3972A9839D2}" type="slidenum">
              <a:rPr lang="zh-CN" altLang="en-US"/>
              <a:pPr/>
              <a:t>‹#›</a:t>
            </a:fld>
            <a:endParaRPr lang="en-US" altLang="zh-CN"/>
          </a:p>
        </p:txBody>
      </p:sp>
    </p:spTree>
    <p:extLst>
      <p:ext uri="{BB962C8B-B14F-4D97-AF65-F5344CB8AC3E}">
        <p14:creationId xmlns:p14="http://schemas.microsoft.com/office/powerpoint/2010/main" val="2782447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CBE96D61-F75F-4541-9563-058F209408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C6CAB9B-02F2-448A-8B3F-2988932FBC7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AA1B08C-190C-4D63-B6EE-8378AD914DAC}"/>
              </a:ext>
            </a:extLst>
          </p:cNvPr>
          <p:cNvSpPr>
            <a:spLocks noGrp="1" noChangeArrowheads="1"/>
          </p:cNvSpPr>
          <p:nvPr>
            <p:ph type="sldNum" sz="quarter" idx="12"/>
          </p:nvPr>
        </p:nvSpPr>
        <p:spPr>
          <a:ln/>
        </p:spPr>
        <p:txBody>
          <a:bodyPr/>
          <a:lstStyle>
            <a:lvl1pPr>
              <a:defRPr/>
            </a:lvl1pPr>
          </a:lstStyle>
          <a:p>
            <a:fld id="{73CFA7F3-58B2-43EE-8EE2-BDFEAB58A348}" type="slidenum">
              <a:rPr lang="zh-CN" altLang="en-US"/>
              <a:pPr/>
              <a:t>‹#›</a:t>
            </a:fld>
            <a:endParaRPr lang="en-US" altLang="zh-CN"/>
          </a:p>
        </p:txBody>
      </p:sp>
    </p:spTree>
    <p:extLst>
      <p:ext uri="{BB962C8B-B14F-4D97-AF65-F5344CB8AC3E}">
        <p14:creationId xmlns:p14="http://schemas.microsoft.com/office/powerpoint/2010/main" val="815442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94327F9-26FC-4D79-8538-12CF1D79367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3675B7C-1726-4120-9D36-E2DD46B6EB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9EF8F88-2566-484F-B612-D7C9EE4E1D1D}"/>
              </a:ext>
            </a:extLst>
          </p:cNvPr>
          <p:cNvSpPr>
            <a:spLocks noGrp="1" noChangeArrowheads="1"/>
          </p:cNvSpPr>
          <p:nvPr>
            <p:ph type="sldNum" sz="quarter" idx="12"/>
          </p:nvPr>
        </p:nvSpPr>
        <p:spPr>
          <a:ln/>
        </p:spPr>
        <p:txBody>
          <a:bodyPr/>
          <a:lstStyle>
            <a:lvl1pPr>
              <a:defRPr/>
            </a:lvl1pPr>
          </a:lstStyle>
          <a:p>
            <a:fld id="{D59D37C5-30E2-4511-94C6-9C1A40347925}" type="slidenum">
              <a:rPr lang="zh-CN" altLang="en-US"/>
              <a:pPr/>
              <a:t>‹#›</a:t>
            </a:fld>
            <a:endParaRPr lang="en-US" altLang="zh-CN"/>
          </a:p>
        </p:txBody>
      </p:sp>
    </p:spTree>
    <p:extLst>
      <p:ext uri="{BB962C8B-B14F-4D97-AF65-F5344CB8AC3E}">
        <p14:creationId xmlns:p14="http://schemas.microsoft.com/office/powerpoint/2010/main" val="1755278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8A66C663-F1D5-4ED8-BE5C-734F8291D9E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0DFCBDF-6C17-4E2C-90D0-84CF2B18EA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CBD6176-F549-4D11-97BA-9218CD416A82}"/>
              </a:ext>
            </a:extLst>
          </p:cNvPr>
          <p:cNvSpPr>
            <a:spLocks noGrp="1" noChangeArrowheads="1"/>
          </p:cNvSpPr>
          <p:nvPr>
            <p:ph type="sldNum" sz="quarter" idx="12"/>
          </p:nvPr>
        </p:nvSpPr>
        <p:spPr>
          <a:ln/>
        </p:spPr>
        <p:txBody>
          <a:bodyPr/>
          <a:lstStyle>
            <a:lvl1pPr>
              <a:defRPr/>
            </a:lvl1pPr>
          </a:lstStyle>
          <a:p>
            <a:fld id="{101B82DC-B676-46EB-9739-1630555D92DF}" type="slidenum">
              <a:rPr lang="zh-CN" altLang="en-US"/>
              <a:pPr/>
              <a:t>‹#›</a:t>
            </a:fld>
            <a:endParaRPr lang="en-US" altLang="zh-CN"/>
          </a:p>
        </p:txBody>
      </p:sp>
    </p:spTree>
    <p:extLst>
      <p:ext uri="{BB962C8B-B14F-4D97-AF65-F5344CB8AC3E}">
        <p14:creationId xmlns:p14="http://schemas.microsoft.com/office/powerpoint/2010/main" val="2457686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CAC726B1-9719-453D-BB0A-03BF149E4F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B944B05-2943-4244-9C72-B18C6B3354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AFBDB6D-FFB8-43FF-9340-FA71A44E6DCC}"/>
              </a:ext>
            </a:extLst>
          </p:cNvPr>
          <p:cNvSpPr>
            <a:spLocks noGrp="1" noChangeArrowheads="1"/>
          </p:cNvSpPr>
          <p:nvPr>
            <p:ph type="sldNum" sz="quarter" idx="12"/>
          </p:nvPr>
        </p:nvSpPr>
        <p:spPr>
          <a:ln/>
        </p:spPr>
        <p:txBody>
          <a:bodyPr/>
          <a:lstStyle>
            <a:lvl1pPr>
              <a:defRPr/>
            </a:lvl1pPr>
          </a:lstStyle>
          <a:p>
            <a:fld id="{EA109136-FB6E-45C1-9DFD-51891CB4529F}" type="slidenum">
              <a:rPr lang="zh-CN" altLang="en-US"/>
              <a:pPr/>
              <a:t>‹#›</a:t>
            </a:fld>
            <a:endParaRPr lang="en-US" altLang="zh-CN"/>
          </a:p>
        </p:txBody>
      </p:sp>
    </p:spTree>
    <p:extLst>
      <p:ext uri="{BB962C8B-B14F-4D97-AF65-F5344CB8AC3E}">
        <p14:creationId xmlns:p14="http://schemas.microsoft.com/office/powerpoint/2010/main" val="2210202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9B3F18B8-3541-4BBB-9332-E7CA06EBF10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F35A16B0-5526-44CD-882B-BF50609842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CE56803-6AE2-4EAC-A649-80CE5C495598}"/>
              </a:ext>
            </a:extLst>
          </p:cNvPr>
          <p:cNvSpPr>
            <a:spLocks noGrp="1" noChangeArrowheads="1"/>
          </p:cNvSpPr>
          <p:nvPr>
            <p:ph type="sldNum" sz="quarter" idx="12"/>
          </p:nvPr>
        </p:nvSpPr>
        <p:spPr>
          <a:ln/>
        </p:spPr>
        <p:txBody>
          <a:bodyPr/>
          <a:lstStyle>
            <a:lvl1pPr>
              <a:defRPr/>
            </a:lvl1pPr>
          </a:lstStyle>
          <a:p>
            <a:fld id="{A8F30AB4-FBB5-4256-BDFE-016D7AB8D90D}" type="slidenum">
              <a:rPr lang="zh-CN" altLang="en-US"/>
              <a:pPr/>
              <a:t>‹#›</a:t>
            </a:fld>
            <a:endParaRPr lang="en-US" altLang="zh-CN"/>
          </a:p>
        </p:txBody>
      </p:sp>
    </p:spTree>
    <p:extLst>
      <p:ext uri="{BB962C8B-B14F-4D97-AF65-F5344CB8AC3E}">
        <p14:creationId xmlns:p14="http://schemas.microsoft.com/office/powerpoint/2010/main" val="1706558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7D154228-9568-40F0-A79F-F9D58A60EA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2723D85-D60B-4529-8885-8AA2D6B5C6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331E2EBD-8B17-414F-916D-D3690B9F5C04}"/>
              </a:ext>
            </a:extLst>
          </p:cNvPr>
          <p:cNvSpPr>
            <a:spLocks noGrp="1" noChangeArrowheads="1"/>
          </p:cNvSpPr>
          <p:nvPr>
            <p:ph type="sldNum" sz="quarter" idx="12"/>
          </p:nvPr>
        </p:nvSpPr>
        <p:spPr>
          <a:ln/>
        </p:spPr>
        <p:txBody>
          <a:bodyPr/>
          <a:lstStyle>
            <a:lvl1pPr>
              <a:defRPr/>
            </a:lvl1pPr>
          </a:lstStyle>
          <a:p>
            <a:fld id="{CD1FD267-0474-4857-83BD-289EFE27BDD1}" type="slidenum">
              <a:rPr lang="zh-CN" altLang="en-US"/>
              <a:pPr/>
              <a:t>‹#›</a:t>
            </a:fld>
            <a:endParaRPr lang="en-US" altLang="zh-CN"/>
          </a:p>
        </p:txBody>
      </p:sp>
    </p:spTree>
    <p:extLst>
      <p:ext uri="{BB962C8B-B14F-4D97-AF65-F5344CB8AC3E}">
        <p14:creationId xmlns:p14="http://schemas.microsoft.com/office/powerpoint/2010/main" val="1239472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52115C4-1B77-45C3-BC75-F1CA8744C18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1E2EF55D-522F-4150-A2E1-239976ED1E8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72D83F2F-0CE3-46DB-B06D-11D5EB86833C}"/>
              </a:ext>
            </a:extLst>
          </p:cNvPr>
          <p:cNvSpPr>
            <a:spLocks noGrp="1" noChangeArrowheads="1"/>
          </p:cNvSpPr>
          <p:nvPr>
            <p:ph type="sldNum" sz="quarter" idx="12"/>
          </p:nvPr>
        </p:nvSpPr>
        <p:spPr>
          <a:ln/>
        </p:spPr>
        <p:txBody>
          <a:bodyPr/>
          <a:lstStyle>
            <a:lvl1pPr>
              <a:defRPr/>
            </a:lvl1pPr>
          </a:lstStyle>
          <a:p>
            <a:fld id="{48480B07-1A1C-4BC9-9E10-232320DB7910}" type="slidenum">
              <a:rPr lang="zh-CN" altLang="en-US"/>
              <a:pPr/>
              <a:t>‹#›</a:t>
            </a:fld>
            <a:endParaRPr lang="en-US" altLang="zh-CN"/>
          </a:p>
        </p:txBody>
      </p:sp>
    </p:spTree>
    <p:extLst>
      <p:ext uri="{BB962C8B-B14F-4D97-AF65-F5344CB8AC3E}">
        <p14:creationId xmlns:p14="http://schemas.microsoft.com/office/powerpoint/2010/main" val="1512154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7F607743-642C-4060-B63D-EE70F82C256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A35514E-8D27-4257-849E-B34946D4E77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FBA8319-ABFE-4897-AF1E-72D657D1EF37}"/>
              </a:ext>
            </a:extLst>
          </p:cNvPr>
          <p:cNvSpPr>
            <a:spLocks noGrp="1" noChangeArrowheads="1"/>
          </p:cNvSpPr>
          <p:nvPr>
            <p:ph type="sldNum" sz="quarter" idx="12"/>
          </p:nvPr>
        </p:nvSpPr>
        <p:spPr>
          <a:ln/>
        </p:spPr>
        <p:txBody>
          <a:bodyPr/>
          <a:lstStyle>
            <a:lvl1pPr>
              <a:defRPr/>
            </a:lvl1pPr>
          </a:lstStyle>
          <a:p>
            <a:fld id="{E239DCF9-DF9A-4ECD-862A-9478BC9CE6DF}" type="slidenum">
              <a:rPr lang="zh-CN" altLang="en-US"/>
              <a:pPr/>
              <a:t>‹#›</a:t>
            </a:fld>
            <a:endParaRPr lang="en-US" altLang="zh-CN"/>
          </a:p>
        </p:txBody>
      </p:sp>
    </p:spTree>
    <p:extLst>
      <p:ext uri="{BB962C8B-B14F-4D97-AF65-F5344CB8AC3E}">
        <p14:creationId xmlns:p14="http://schemas.microsoft.com/office/powerpoint/2010/main" val="3635495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BDD39364-CB6F-401A-B3E5-90FE07EFA2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131138A-876B-4DD8-9AB7-A353644870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ADCDF7C-BEC4-4956-A708-AF7659098A14}"/>
              </a:ext>
            </a:extLst>
          </p:cNvPr>
          <p:cNvSpPr>
            <a:spLocks noGrp="1" noChangeArrowheads="1"/>
          </p:cNvSpPr>
          <p:nvPr>
            <p:ph type="sldNum" sz="quarter" idx="12"/>
          </p:nvPr>
        </p:nvSpPr>
        <p:spPr>
          <a:ln/>
        </p:spPr>
        <p:txBody>
          <a:bodyPr/>
          <a:lstStyle>
            <a:lvl1pPr>
              <a:defRPr/>
            </a:lvl1pPr>
          </a:lstStyle>
          <a:p>
            <a:fld id="{51862278-332E-4797-9C1A-57DD70D4B373}" type="slidenum">
              <a:rPr lang="zh-CN" altLang="en-US"/>
              <a:pPr/>
              <a:t>‹#›</a:t>
            </a:fld>
            <a:endParaRPr lang="en-US" altLang="zh-CN"/>
          </a:p>
        </p:txBody>
      </p:sp>
    </p:spTree>
    <p:extLst>
      <p:ext uri="{BB962C8B-B14F-4D97-AF65-F5344CB8AC3E}">
        <p14:creationId xmlns:p14="http://schemas.microsoft.com/office/powerpoint/2010/main" val="2196073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1036EC49-70C1-4DE7-87E8-1976F5A81A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DF344A3-2EF3-4E3F-A4B7-7E02F47C18B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0A64BF5-4FB3-468E-B06A-EC3D473A14E3}"/>
              </a:ext>
            </a:extLst>
          </p:cNvPr>
          <p:cNvSpPr>
            <a:spLocks noGrp="1" noChangeArrowheads="1"/>
          </p:cNvSpPr>
          <p:nvPr>
            <p:ph type="sldNum" sz="quarter" idx="12"/>
          </p:nvPr>
        </p:nvSpPr>
        <p:spPr>
          <a:ln/>
        </p:spPr>
        <p:txBody>
          <a:bodyPr/>
          <a:lstStyle>
            <a:lvl1pPr>
              <a:defRPr/>
            </a:lvl1pPr>
          </a:lstStyle>
          <a:p>
            <a:fld id="{A6840F16-3C4A-4F9F-B6F8-94ACF1C13A32}" type="slidenum">
              <a:rPr lang="zh-CN" altLang="en-US"/>
              <a:pPr/>
              <a:t>‹#›</a:t>
            </a:fld>
            <a:endParaRPr lang="en-US" altLang="zh-CN"/>
          </a:p>
        </p:txBody>
      </p:sp>
    </p:spTree>
    <p:extLst>
      <p:ext uri="{BB962C8B-B14F-4D97-AF65-F5344CB8AC3E}">
        <p14:creationId xmlns:p14="http://schemas.microsoft.com/office/powerpoint/2010/main" val="2101424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788249A-E28A-4327-8C97-F53F2C52DE5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8E30020-0F85-4E44-8B19-992BE53409A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5242408-71E7-4215-8D1F-85A426C9E1B9}"/>
              </a:ext>
            </a:extLst>
          </p:cNvPr>
          <p:cNvSpPr>
            <a:spLocks noGrp="1" noChangeArrowheads="1"/>
          </p:cNvSpPr>
          <p:nvPr>
            <p:ph type="sldNum" sz="quarter" idx="12"/>
          </p:nvPr>
        </p:nvSpPr>
        <p:spPr>
          <a:ln/>
        </p:spPr>
        <p:txBody>
          <a:bodyPr/>
          <a:lstStyle>
            <a:lvl1pPr>
              <a:defRPr/>
            </a:lvl1pPr>
          </a:lstStyle>
          <a:p>
            <a:fld id="{34079B81-E96D-4065-81BF-3BC735F40351}" type="slidenum">
              <a:rPr lang="zh-CN" altLang="en-US"/>
              <a:pPr/>
              <a:t>‹#›</a:t>
            </a:fld>
            <a:endParaRPr lang="en-US" altLang="zh-CN"/>
          </a:p>
        </p:txBody>
      </p:sp>
    </p:spTree>
    <p:extLst>
      <p:ext uri="{BB962C8B-B14F-4D97-AF65-F5344CB8AC3E}">
        <p14:creationId xmlns:p14="http://schemas.microsoft.com/office/powerpoint/2010/main" val="3238679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4598A157-3DC4-4E97-AD1D-F8CA0937A95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C7CF703-4A41-4C7F-A90F-EA2508251C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27C10A1-8068-43D4-A805-28C110D60FB4}"/>
              </a:ext>
            </a:extLst>
          </p:cNvPr>
          <p:cNvSpPr>
            <a:spLocks noGrp="1" noChangeArrowheads="1"/>
          </p:cNvSpPr>
          <p:nvPr>
            <p:ph type="sldNum" sz="quarter" idx="12"/>
          </p:nvPr>
        </p:nvSpPr>
        <p:spPr>
          <a:ln/>
        </p:spPr>
        <p:txBody>
          <a:bodyPr/>
          <a:lstStyle>
            <a:lvl1pPr>
              <a:defRPr/>
            </a:lvl1pPr>
          </a:lstStyle>
          <a:p>
            <a:fld id="{5099E92A-79EF-4D75-B44F-CCC75C1651BD}" type="slidenum">
              <a:rPr lang="zh-CN" altLang="en-US"/>
              <a:pPr/>
              <a:t>‹#›</a:t>
            </a:fld>
            <a:endParaRPr lang="en-US" altLang="zh-CN"/>
          </a:p>
        </p:txBody>
      </p:sp>
    </p:spTree>
    <p:extLst>
      <p:ext uri="{BB962C8B-B14F-4D97-AF65-F5344CB8AC3E}">
        <p14:creationId xmlns:p14="http://schemas.microsoft.com/office/powerpoint/2010/main" val="1108996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6">
            <a:extLst>
              <a:ext uri="{FF2B5EF4-FFF2-40B4-BE49-F238E27FC236}">
                <a16:creationId xmlns:a16="http://schemas.microsoft.com/office/drawing/2014/main" id="{E2EDCBCB-70CB-4CFC-A613-4B6171BC1B20}"/>
              </a:ext>
            </a:extLst>
          </p:cNvPr>
          <p:cNvSpPr>
            <a:spLocks noGrp="1"/>
          </p:cNvSpPr>
          <p:nvPr>
            <p:ph type="sldNum" sz="quarter" idx="10"/>
          </p:nvPr>
        </p:nvSpPr>
        <p:spPr>
          <a:ln/>
        </p:spPr>
        <p:txBody>
          <a:bodyPr/>
          <a:lstStyle>
            <a:lvl1pPr>
              <a:defRPr/>
            </a:lvl1pPr>
          </a:lstStyle>
          <a:p>
            <a:fld id="{9BB44AB4-047E-4258-8CDA-8713F12B356C}" type="slidenum">
              <a:rPr lang="zh-CN" altLang="en-US"/>
              <a:pPr/>
              <a:t>‹#›</a:t>
            </a:fld>
            <a:endParaRPr lang="zh-CN" altLang="en-US"/>
          </a:p>
        </p:txBody>
      </p:sp>
    </p:spTree>
    <p:extLst>
      <p:ext uri="{BB962C8B-B14F-4D97-AF65-F5344CB8AC3E}">
        <p14:creationId xmlns:p14="http://schemas.microsoft.com/office/powerpoint/2010/main" val="657570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A530C1F0-CEB5-45CF-B061-2E226D487CBB}"/>
              </a:ext>
            </a:extLst>
          </p:cNvPr>
          <p:cNvSpPr>
            <a:spLocks noGrp="1"/>
          </p:cNvSpPr>
          <p:nvPr>
            <p:ph type="sldNum" sz="quarter" idx="10"/>
          </p:nvPr>
        </p:nvSpPr>
        <p:spPr>
          <a:ln/>
        </p:spPr>
        <p:txBody>
          <a:bodyPr/>
          <a:lstStyle>
            <a:lvl1pPr>
              <a:defRPr/>
            </a:lvl1pPr>
          </a:lstStyle>
          <a:p>
            <a:fld id="{695CE1E6-CA12-4CEA-B9C5-6A8F492446B3}" type="slidenum">
              <a:rPr lang="zh-CN" altLang="en-US"/>
              <a:pPr/>
              <a:t>‹#›</a:t>
            </a:fld>
            <a:endParaRPr lang="zh-CN" altLang="en-US"/>
          </a:p>
        </p:txBody>
      </p:sp>
    </p:spTree>
    <p:extLst>
      <p:ext uri="{BB962C8B-B14F-4D97-AF65-F5344CB8AC3E}">
        <p14:creationId xmlns:p14="http://schemas.microsoft.com/office/powerpoint/2010/main" val="3524252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22B23541-FE3F-450A-8EC7-18A9EDD82650}"/>
              </a:ext>
            </a:extLst>
          </p:cNvPr>
          <p:cNvSpPr>
            <a:spLocks noGrp="1"/>
          </p:cNvSpPr>
          <p:nvPr>
            <p:ph type="sldNum" sz="quarter" idx="10"/>
          </p:nvPr>
        </p:nvSpPr>
        <p:spPr>
          <a:ln/>
        </p:spPr>
        <p:txBody>
          <a:bodyPr/>
          <a:lstStyle>
            <a:lvl1pPr>
              <a:defRPr/>
            </a:lvl1pPr>
          </a:lstStyle>
          <a:p>
            <a:fld id="{1CA88FEB-F73A-43FE-88B9-52C76F845308}" type="slidenum">
              <a:rPr lang="zh-CN" altLang="en-US"/>
              <a:pPr/>
              <a:t>‹#›</a:t>
            </a:fld>
            <a:endParaRPr lang="zh-CN" altLang="en-US"/>
          </a:p>
        </p:txBody>
      </p:sp>
    </p:spTree>
    <p:extLst>
      <p:ext uri="{BB962C8B-B14F-4D97-AF65-F5344CB8AC3E}">
        <p14:creationId xmlns:p14="http://schemas.microsoft.com/office/powerpoint/2010/main" val="2556524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2CCDF9FE-DCF2-41EB-8C83-95AD7D623B66}"/>
              </a:ext>
            </a:extLst>
          </p:cNvPr>
          <p:cNvSpPr>
            <a:spLocks noGrp="1"/>
          </p:cNvSpPr>
          <p:nvPr>
            <p:ph type="sldNum" sz="quarter" idx="10"/>
          </p:nvPr>
        </p:nvSpPr>
        <p:spPr>
          <a:ln/>
        </p:spPr>
        <p:txBody>
          <a:bodyPr/>
          <a:lstStyle>
            <a:lvl1pPr>
              <a:defRPr/>
            </a:lvl1pPr>
          </a:lstStyle>
          <a:p>
            <a:fld id="{F844B56B-4C02-4313-ABE0-D19219FD6A50}" type="slidenum">
              <a:rPr lang="zh-CN" altLang="en-US"/>
              <a:pPr/>
              <a:t>‹#›</a:t>
            </a:fld>
            <a:endParaRPr lang="zh-CN" altLang="en-US"/>
          </a:p>
        </p:txBody>
      </p:sp>
    </p:spTree>
    <p:extLst>
      <p:ext uri="{BB962C8B-B14F-4D97-AF65-F5344CB8AC3E}">
        <p14:creationId xmlns:p14="http://schemas.microsoft.com/office/powerpoint/2010/main" val="1444658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1EF8212E-5F4B-497F-A943-85B9F13F9A54}"/>
              </a:ext>
            </a:extLst>
          </p:cNvPr>
          <p:cNvSpPr>
            <a:spLocks noGrp="1"/>
          </p:cNvSpPr>
          <p:nvPr>
            <p:ph type="sldNum" sz="quarter" idx="10"/>
          </p:nvPr>
        </p:nvSpPr>
        <p:spPr>
          <a:ln/>
        </p:spPr>
        <p:txBody>
          <a:bodyPr/>
          <a:lstStyle>
            <a:lvl1pPr>
              <a:defRPr/>
            </a:lvl1pPr>
          </a:lstStyle>
          <a:p>
            <a:fld id="{4E9B2335-9745-4971-BC89-65BF0EE9BF42}" type="slidenum">
              <a:rPr lang="zh-CN" altLang="en-US"/>
              <a:pPr/>
              <a:t>‹#›</a:t>
            </a:fld>
            <a:endParaRPr lang="zh-CN" altLang="en-US"/>
          </a:p>
        </p:txBody>
      </p:sp>
    </p:spTree>
    <p:extLst>
      <p:ext uri="{BB962C8B-B14F-4D97-AF65-F5344CB8AC3E}">
        <p14:creationId xmlns:p14="http://schemas.microsoft.com/office/powerpoint/2010/main" val="1443769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7271BF86-CC57-4407-ADC4-720B7F43E891}"/>
              </a:ext>
            </a:extLst>
          </p:cNvPr>
          <p:cNvSpPr>
            <a:spLocks noGrp="1"/>
          </p:cNvSpPr>
          <p:nvPr>
            <p:ph type="sldNum" sz="quarter" idx="10"/>
          </p:nvPr>
        </p:nvSpPr>
        <p:spPr>
          <a:ln/>
        </p:spPr>
        <p:txBody>
          <a:bodyPr/>
          <a:lstStyle>
            <a:lvl1pPr>
              <a:defRPr/>
            </a:lvl1pPr>
          </a:lstStyle>
          <a:p>
            <a:fld id="{F6F2D01F-6BF4-4DE1-A02F-DED5C3852D8E}" type="slidenum">
              <a:rPr lang="zh-CN" altLang="en-US"/>
              <a:pPr/>
              <a:t>‹#›</a:t>
            </a:fld>
            <a:endParaRPr lang="zh-CN" altLang="en-US"/>
          </a:p>
        </p:txBody>
      </p:sp>
    </p:spTree>
    <p:extLst>
      <p:ext uri="{BB962C8B-B14F-4D97-AF65-F5344CB8AC3E}">
        <p14:creationId xmlns:p14="http://schemas.microsoft.com/office/powerpoint/2010/main" val="1762467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B4A4AF1-66DE-4341-B19A-B50DDF6920F7}"/>
              </a:ext>
            </a:extLst>
          </p:cNvPr>
          <p:cNvSpPr>
            <a:spLocks noGrp="1"/>
          </p:cNvSpPr>
          <p:nvPr>
            <p:ph type="sldNum" sz="quarter" idx="10"/>
          </p:nvPr>
        </p:nvSpPr>
        <p:spPr>
          <a:ln/>
        </p:spPr>
        <p:txBody>
          <a:bodyPr/>
          <a:lstStyle>
            <a:lvl1pPr>
              <a:defRPr/>
            </a:lvl1pPr>
          </a:lstStyle>
          <a:p>
            <a:fld id="{84695DAC-5965-47D1-A120-5FB0B89D01C6}" type="slidenum">
              <a:rPr lang="zh-CN" altLang="en-US"/>
              <a:pPr/>
              <a:t>‹#›</a:t>
            </a:fld>
            <a:endParaRPr lang="zh-CN" altLang="en-US"/>
          </a:p>
        </p:txBody>
      </p:sp>
    </p:spTree>
    <p:extLst>
      <p:ext uri="{BB962C8B-B14F-4D97-AF65-F5344CB8AC3E}">
        <p14:creationId xmlns:p14="http://schemas.microsoft.com/office/powerpoint/2010/main" val="3667300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3E338CF2-A0BA-4BCC-9596-648A3C6135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927CB62-998F-46BD-9430-89A42CB230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D93DF2E-E9A8-4DC7-96B9-E613D783FBB0}"/>
              </a:ext>
            </a:extLst>
          </p:cNvPr>
          <p:cNvSpPr>
            <a:spLocks noGrp="1" noChangeArrowheads="1"/>
          </p:cNvSpPr>
          <p:nvPr>
            <p:ph type="sldNum" sz="quarter" idx="12"/>
          </p:nvPr>
        </p:nvSpPr>
        <p:spPr>
          <a:ln/>
        </p:spPr>
        <p:txBody>
          <a:bodyPr/>
          <a:lstStyle>
            <a:lvl1pPr>
              <a:defRPr/>
            </a:lvl1pPr>
          </a:lstStyle>
          <a:p>
            <a:fld id="{4FA5D7C0-CDE5-4515-99C4-ACE359217A33}" type="slidenum">
              <a:rPr lang="zh-CN" altLang="en-US"/>
              <a:pPr/>
              <a:t>‹#›</a:t>
            </a:fld>
            <a:endParaRPr lang="en-US" altLang="zh-CN"/>
          </a:p>
        </p:txBody>
      </p:sp>
    </p:spTree>
    <p:extLst>
      <p:ext uri="{BB962C8B-B14F-4D97-AF65-F5344CB8AC3E}">
        <p14:creationId xmlns:p14="http://schemas.microsoft.com/office/powerpoint/2010/main" val="699659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D59BEB80-34C1-4940-96C8-E6347F958E6B}"/>
              </a:ext>
            </a:extLst>
          </p:cNvPr>
          <p:cNvSpPr>
            <a:spLocks noGrp="1"/>
          </p:cNvSpPr>
          <p:nvPr>
            <p:ph type="sldNum" sz="quarter" idx="10"/>
          </p:nvPr>
        </p:nvSpPr>
        <p:spPr>
          <a:ln/>
        </p:spPr>
        <p:txBody>
          <a:bodyPr/>
          <a:lstStyle>
            <a:lvl1pPr>
              <a:defRPr/>
            </a:lvl1pPr>
          </a:lstStyle>
          <a:p>
            <a:fld id="{CAE52007-A33E-4DCF-B099-DA7A1DECFDE4}" type="slidenum">
              <a:rPr lang="zh-CN" altLang="en-US"/>
              <a:pPr/>
              <a:t>‹#›</a:t>
            </a:fld>
            <a:endParaRPr lang="zh-CN" altLang="en-US"/>
          </a:p>
        </p:txBody>
      </p:sp>
    </p:spTree>
    <p:extLst>
      <p:ext uri="{BB962C8B-B14F-4D97-AF65-F5344CB8AC3E}">
        <p14:creationId xmlns:p14="http://schemas.microsoft.com/office/powerpoint/2010/main" val="812074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4052956C-E002-4B0A-89C5-D91E90F58615}"/>
              </a:ext>
            </a:extLst>
          </p:cNvPr>
          <p:cNvSpPr>
            <a:spLocks noGrp="1"/>
          </p:cNvSpPr>
          <p:nvPr>
            <p:ph type="sldNum" sz="quarter" idx="10"/>
          </p:nvPr>
        </p:nvSpPr>
        <p:spPr>
          <a:ln/>
        </p:spPr>
        <p:txBody>
          <a:bodyPr/>
          <a:lstStyle>
            <a:lvl1pPr>
              <a:defRPr/>
            </a:lvl1pPr>
          </a:lstStyle>
          <a:p>
            <a:fld id="{6CB0E0BD-44AD-4C24-833A-C914E56F6E5F}" type="slidenum">
              <a:rPr lang="zh-CN" altLang="en-US"/>
              <a:pPr/>
              <a:t>‹#›</a:t>
            </a:fld>
            <a:endParaRPr lang="zh-CN" altLang="en-US"/>
          </a:p>
        </p:txBody>
      </p:sp>
    </p:spTree>
    <p:extLst>
      <p:ext uri="{BB962C8B-B14F-4D97-AF65-F5344CB8AC3E}">
        <p14:creationId xmlns:p14="http://schemas.microsoft.com/office/powerpoint/2010/main" val="1478219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CB121D0A-A063-4F35-B536-51ACE0DC6DB8}"/>
              </a:ext>
            </a:extLst>
          </p:cNvPr>
          <p:cNvSpPr>
            <a:spLocks noGrp="1"/>
          </p:cNvSpPr>
          <p:nvPr>
            <p:ph type="sldNum" sz="quarter" idx="10"/>
          </p:nvPr>
        </p:nvSpPr>
        <p:spPr>
          <a:ln/>
        </p:spPr>
        <p:txBody>
          <a:bodyPr/>
          <a:lstStyle>
            <a:lvl1pPr>
              <a:defRPr/>
            </a:lvl1pPr>
          </a:lstStyle>
          <a:p>
            <a:fld id="{F27AE229-3056-4E5F-9A39-85819595ED5C}" type="slidenum">
              <a:rPr lang="zh-CN" altLang="en-US"/>
              <a:pPr/>
              <a:t>‹#›</a:t>
            </a:fld>
            <a:endParaRPr lang="zh-CN" altLang="en-US"/>
          </a:p>
        </p:txBody>
      </p:sp>
    </p:spTree>
    <p:extLst>
      <p:ext uri="{BB962C8B-B14F-4D97-AF65-F5344CB8AC3E}">
        <p14:creationId xmlns:p14="http://schemas.microsoft.com/office/powerpoint/2010/main" val="3762179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64552F45-855B-4F0B-A83C-237F267F9D99}"/>
              </a:ext>
            </a:extLst>
          </p:cNvPr>
          <p:cNvSpPr>
            <a:spLocks noGrp="1"/>
          </p:cNvSpPr>
          <p:nvPr>
            <p:ph type="sldNum" sz="quarter" idx="10"/>
          </p:nvPr>
        </p:nvSpPr>
        <p:spPr>
          <a:ln/>
        </p:spPr>
        <p:txBody>
          <a:bodyPr/>
          <a:lstStyle>
            <a:lvl1pPr>
              <a:defRPr/>
            </a:lvl1pPr>
          </a:lstStyle>
          <a:p>
            <a:fld id="{D016893B-C4DA-4C2D-8E6A-AEBCB9A7A76E}" type="slidenum">
              <a:rPr lang="zh-CN" altLang="en-US"/>
              <a:pPr/>
              <a:t>‹#›</a:t>
            </a:fld>
            <a:endParaRPr lang="zh-CN" altLang="en-US"/>
          </a:p>
        </p:txBody>
      </p:sp>
    </p:spTree>
    <p:extLst>
      <p:ext uri="{BB962C8B-B14F-4D97-AF65-F5344CB8AC3E}">
        <p14:creationId xmlns:p14="http://schemas.microsoft.com/office/powerpoint/2010/main" val="95463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2D59A811-9744-457D-B625-5FCF8675D05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15F0C1D-865E-4C7B-9A60-75B05371BFC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BC9219A-EDA6-44AE-8072-06D6C27E58BD}"/>
              </a:ext>
            </a:extLst>
          </p:cNvPr>
          <p:cNvSpPr>
            <a:spLocks noGrp="1" noChangeArrowheads="1"/>
          </p:cNvSpPr>
          <p:nvPr>
            <p:ph type="sldNum" sz="quarter" idx="12"/>
          </p:nvPr>
        </p:nvSpPr>
        <p:spPr>
          <a:ln/>
        </p:spPr>
        <p:txBody>
          <a:bodyPr/>
          <a:lstStyle>
            <a:lvl1pPr>
              <a:defRPr/>
            </a:lvl1pPr>
          </a:lstStyle>
          <a:p>
            <a:fld id="{DA13129A-7F6A-4927-8A22-E1C0C9927045}" type="slidenum">
              <a:rPr lang="zh-CN" altLang="en-US"/>
              <a:pPr/>
              <a:t>‹#›</a:t>
            </a:fld>
            <a:endParaRPr lang="en-US" altLang="zh-CN"/>
          </a:p>
        </p:txBody>
      </p:sp>
    </p:spTree>
    <p:extLst>
      <p:ext uri="{BB962C8B-B14F-4D97-AF65-F5344CB8AC3E}">
        <p14:creationId xmlns:p14="http://schemas.microsoft.com/office/powerpoint/2010/main" val="133451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263A45BD-DF2D-49BF-A887-DF6D131D490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97ECD818-6476-4B73-AB88-14E35917379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B952B233-9881-4BFC-9C6C-0E200865D60F}"/>
              </a:ext>
            </a:extLst>
          </p:cNvPr>
          <p:cNvSpPr>
            <a:spLocks noGrp="1" noChangeArrowheads="1"/>
          </p:cNvSpPr>
          <p:nvPr>
            <p:ph type="sldNum" sz="quarter" idx="12"/>
          </p:nvPr>
        </p:nvSpPr>
        <p:spPr>
          <a:ln/>
        </p:spPr>
        <p:txBody>
          <a:bodyPr/>
          <a:lstStyle>
            <a:lvl1pPr>
              <a:defRPr/>
            </a:lvl1pPr>
          </a:lstStyle>
          <a:p>
            <a:fld id="{B7A68EA7-F7B3-48F7-BE55-CB98C42FC993}" type="slidenum">
              <a:rPr lang="zh-CN" altLang="en-US"/>
              <a:pPr/>
              <a:t>‹#›</a:t>
            </a:fld>
            <a:endParaRPr lang="en-US" altLang="zh-CN"/>
          </a:p>
        </p:txBody>
      </p:sp>
    </p:spTree>
    <p:extLst>
      <p:ext uri="{BB962C8B-B14F-4D97-AF65-F5344CB8AC3E}">
        <p14:creationId xmlns:p14="http://schemas.microsoft.com/office/powerpoint/2010/main" val="129532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52B0D8F0-C05E-47CB-ADC8-A7FB4FEEE9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2A779F7-06D6-4CF3-9A12-662FA24862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4938E13D-1036-4604-A544-738AE0ACAD07}"/>
              </a:ext>
            </a:extLst>
          </p:cNvPr>
          <p:cNvSpPr>
            <a:spLocks noGrp="1" noChangeArrowheads="1"/>
          </p:cNvSpPr>
          <p:nvPr>
            <p:ph type="sldNum" sz="quarter" idx="12"/>
          </p:nvPr>
        </p:nvSpPr>
        <p:spPr>
          <a:ln/>
        </p:spPr>
        <p:txBody>
          <a:bodyPr/>
          <a:lstStyle>
            <a:lvl1pPr>
              <a:defRPr/>
            </a:lvl1pPr>
          </a:lstStyle>
          <a:p>
            <a:fld id="{590503CD-8D5C-440B-9840-E7AB4F40595B}" type="slidenum">
              <a:rPr lang="zh-CN" altLang="en-US"/>
              <a:pPr/>
              <a:t>‹#›</a:t>
            </a:fld>
            <a:endParaRPr lang="en-US" altLang="zh-CN"/>
          </a:p>
        </p:txBody>
      </p:sp>
    </p:spTree>
    <p:extLst>
      <p:ext uri="{BB962C8B-B14F-4D97-AF65-F5344CB8AC3E}">
        <p14:creationId xmlns:p14="http://schemas.microsoft.com/office/powerpoint/2010/main" val="1884713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929147A-4B4F-4B51-8FAE-1FB04926D77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FF5BFF36-AC2E-441B-841D-54C409EA02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3A0994A2-87AC-4563-A5C6-F7402A1012E6}"/>
              </a:ext>
            </a:extLst>
          </p:cNvPr>
          <p:cNvSpPr>
            <a:spLocks noGrp="1" noChangeArrowheads="1"/>
          </p:cNvSpPr>
          <p:nvPr>
            <p:ph type="sldNum" sz="quarter" idx="12"/>
          </p:nvPr>
        </p:nvSpPr>
        <p:spPr>
          <a:ln/>
        </p:spPr>
        <p:txBody>
          <a:bodyPr/>
          <a:lstStyle>
            <a:lvl1pPr>
              <a:defRPr/>
            </a:lvl1pPr>
          </a:lstStyle>
          <a:p>
            <a:fld id="{24304945-F37B-4A8C-BC57-835A096A71C1}" type="slidenum">
              <a:rPr lang="zh-CN" altLang="en-US"/>
              <a:pPr/>
              <a:t>‹#›</a:t>
            </a:fld>
            <a:endParaRPr lang="en-US" altLang="zh-CN"/>
          </a:p>
        </p:txBody>
      </p:sp>
    </p:spTree>
    <p:extLst>
      <p:ext uri="{BB962C8B-B14F-4D97-AF65-F5344CB8AC3E}">
        <p14:creationId xmlns:p14="http://schemas.microsoft.com/office/powerpoint/2010/main" val="2070276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E0818470-A5B9-42E0-8CC9-7BB9389E159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02F17E2-F522-4844-81CC-B4BA9C5F33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97B1D0E-F762-497E-AE5C-2D23A51DED7B}"/>
              </a:ext>
            </a:extLst>
          </p:cNvPr>
          <p:cNvSpPr>
            <a:spLocks noGrp="1" noChangeArrowheads="1"/>
          </p:cNvSpPr>
          <p:nvPr>
            <p:ph type="sldNum" sz="quarter" idx="12"/>
          </p:nvPr>
        </p:nvSpPr>
        <p:spPr>
          <a:ln/>
        </p:spPr>
        <p:txBody>
          <a:bodyPr/>
          <a:lstStyle>
            <a:lvl1pPr>
              <a:defRPr/>
            </a:lvl1pPr>
          </a:lstStyle>
          <a:p>
            <a:fld id="{BDA7B1F2-34E9-41E2-ADA4-372B71211658}" type="slidenum">
              <a:rPr lang="zh-CN" altLang="en-US"/>
              <a:pPr/>
              <a:t>‹#›</a:t>
            </a:fld>
            <a:endParaRPr lang="en-US" altLang="zh-CN"/>
          </a:p>
        </p:txBody>
      </p:sp>
    </p:spTree>
    <p:extLst>
      <p:ext uri="{BB962C8B-B14F-4D97-AF65-F5344CB8AC3E}">
        <p14:creationId xmlns:p14="http://schemas.microsoft.com/office/powerpoint/2010/main" val="1391754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9D2FF42A-2B90-4BB6-A591-9ABDA5A6D5A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3B9DCDC-2896-4487-93A3-3B754AA293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570A0F6-4056-4D0C-A2FE-FEEE6E30AF83}"/>
              </a:ext>
            </a:extLst>
          </p:cNvPr>
          <p:cNvSpPr>
            <a:spLocks noGrp="1" noChangeArrowheads="1"/>
          </p:cNvSpPr>
          <p:nvPr>
            <p:ph type="sldNum" sz="quarter" idx="12"/>
          </p:nvPr>
        </p:nvSpPr>
        <p:spPr>
          <a:ln/>
        </p:spPr>
        <p:txBody>
          <a:bodyPr/>
          <a:lstStyle>
            <a:lvl1pPr>
              <a:defRPr/>
            </a:lvl1pPr>
          </a:lstStyle>
          <a:p>
            <a:fld id="{82D1E2F4-08E3-4E00-A43F-6F74CAF8EFF5}" type="slidenum">
              <a:rPr lang="zh-CN" altLang="en-US"/>
              <a:pPr/>
              <a:t>‹#›</a:t>
            </a:fld>
            <a:endParaRPr lang="en-US" altLang="zh-CN"/>
          </a:p>
        </p:txBody>
      </p:sp>
    </p:spTree>
    <p:extLst>
      <p:ext uri="{BB962C8B-B14F-4D97-AF65-F5344CB8AC3E}">
        <p14:creationId xmlns:p14="http://schemas.microsoft.com/office/powerpoint/2010/main" val="1904633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1D24DFDF-A1F4-470E-BC57-CADA0B21E621}"/>
              </a:ext>
            </a:extLst>
          </p:cNvPr>
          <p:cNvSpPr>
            <a:spLocks noGrp="1" noChangeArrowheads="1"/>
          </p:cNvSpPr>
          <p:nvPr>
            <p:ph type="title"/>
          </p:nvPr>
        </p:nvSpPr>
        <p:spPr bwMode="auto">
          <a:xfrm>
            <a:off x="457200" y="292100"/>
            <a:ext cx="8229600" cy="1384300"/>
          </a:xfrm>
          <a:prstGeom prst="rect">
            <a:avLst/>
          </a:prstGeom>
          <a:noFill/>
          <a:ln w="9525">
            <a:noFill/>
            <a:miter lim="800000"/>
          </a:ln>
          <a:effectLst/>
        </p:spPr>
        <p:txBody>
          <a:bodyPr vert="horz" wrap="square" lIns="91440" tIns="45720" rIns="91440" bIns="45720" numCol="1" anchor="ctr" anchorCtr="0" compatLnSpc="1"/>
          <a:lstStyle/>
          <a:p>
            <a:pPr lvl="0"/>
            <a:r>
              <a:rPr lang="zh-CN" altLang="en-US" noProof="1"/>
              <a:t>单击此处编辑母版标题样式</a:t>
            </a:r>
          </a:p>
        </p:txBody>
      </p:sp>
      <p:sp>
        <p:nvSpPr>
          <p:cNvPr id="169987" name="Rectangle 3">
            <a:extLst>
              <a:ext uri="{FF2B5EF4-FFF2-40B4-BE49-F238E27FC236}">
                <a16:creationId xmlns:a16="http://schemas.microsoft.com/office/drawing/2014/main" id="{5046F95E-DF7A-456A-8D93-FE2EC8776363}"/>
              </a:ext>
            </a:extLst>
          </p:cNvPr>
          <p:cNvSpPr>
            <a:spLocks noGrp="1" noChangeArrowheads="1"/>
          </p:cNvSpPr>
          <p:nvPr>
            <p:ph type="body" idx="1"/>
          </p:nvPr>
        </p:nvSpPr>
        <p:spPr bwMode="auto">
          <a:xfrm>
            <a:off x="457200" y="1905000"/>
            <a:ext cx="82296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69988" name="Rectangle 4">
            <a:extLst>
              <a:ext uri="{FF2B5EF4-FFF2-40B4-BE49-F238E27FC236}">
                <a16:creationId xmlns:a16="http://schemas.microsoft.com/office/drawing/2014/main" id="{7F808F49-985E-46A5-9FEA-BE72D83934CB}"/>
              </a:ext>
            </a:extLst>
          </p:cNvPr>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buFontTx/>
              <a:buNone/>
              <a:defRPr sz="1400">
                <a:effectLst>
                  <a:outerShdw blurRad="38100" dist="38100" dir="2700000" algn="tl">
                    <a:srgbClr val="000000"/>
                  </a:outerShdw>
                </a:effectLst>
                <a:latin typeface="Arial" charset="0"/>
              </a:defRPr>
            </a:lvl1pPr>
          </a:lstStyle>
          <a:p>
            <a:pPr>
              <a:defRPr/>
            </a:pPr>
            <a:endParaRPr lang="en-US" altLang="zh-CN"/>
          </a:p>
        </p:txBody>
      </p:sp>
      <p:sp>
        <p:nvSpPr>
          <p:cNvPr id="169989" name="Rectangle 5">
            <a:extLst>
              <a:ext uri="{FF2B5EF4-FFF2-40B4-BE49-F238E27FC236}">
                <a16:creationId xmlns:a16="http://schemas.microsoft.com/office/drawing/2014/main" id="{8C981AE1-016E-4927-90EB-25683C9654F9}"/>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400">
                <a:effectLst>
                  <a:outerShdw blurRad="38100" dist="38100" dir="2700000" algn="tl">
                    <a:srgbClr val="000000"/>
                  </a:outerShdw>
                </a:effectLst>
                <a:latin typeface="Arial" charset="0"/>
              </a:defRPr>
            </a:lvl1pPr>
          </a:lstStyle>
          <a:p>
            <a:pPr>
              <a:defRPr/>
            </a:pPr>
            <a:endParaRPr lang="en-US" altLang="zh-CN"/>
          </a:p>
        </p:txBody>
      </p:sp>
      <p:sp>
        <p:nvSpPr>
          <p:cNvPr id="169990" name="Rectangle 6">
            <a:extLst>
              <a:ext uri="{FF2B5EF4-FFF2-40B4-BE49-F238E27FC236}">
                <a16:creationId xmlns:a16="http://schemas.microsoft.com/office/drawing/2014/main" id="{55B38FB8-F883-4E84-8C6A-3D81E9B1B90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400">
                <a:latin typeface="Arial" panose="020B0604020202020204" pitchFamily="34" charset="0"/>
              </a:defRPr>
            </a:lvl1pPr>
          </a:lstStyle>
          <a:p>
            <a:fld id="{AFD833EE-C862-40D5-8DF1-9DA78B8E8E36}" type="slidenum">
              <a:rPr lang="zh-CN" altLang="en-US"/>
              <a:pPr/>
              <a:t>‹#›</a:t>
            </a:fld>
            <a:endParaRPr lang="en-US" altLang="zh-CN"/>
          </a:p>
        </p:txBody>
      </p:sp>
    </p:spTree>
  </p:cSld>
  <p:clrMap bg1="dk2" tx1="lt1" bg2="dk1" tx2="lt2" accent1="accent1" accent2="accent2" accent3="accent3" accent4="accent4" accent5="accent5" accent6="accent6" hlink="hlink" folHlink="folHlink"/>
  <p:sldLayoutIdLst>
    <p:sldLayoutId id="2147483742"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545CCDA-402A-497F-8CBE-36D4AF6BA4F7}"/>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22103895-83FE-45F8-9FFD-0B13EBBF71FA}"/>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7876" name="Rectangle 4">
            <a:extLst>
              <a:ext uri="{FF2B5EF4-FFF2-40B4-BE49-F238E27FC236}">
                <a16:creationId xmlns:a16="http://schemas.microsoft.com/office/drawing/2014/main" id="{DF572FC6-CCDE-4DE6-9ABF-17B478640426}"/>
              </a:ext>
            </a:extLst>
          </p:cNvPr>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atin typeface="+mn-lt"/>
              </a:defRPr>
            </a:lvl1pPr>
          </a:lstStyle>
          <a:p>
            <a:pPr>
              <a:defRPr/>
            </a:pPr>
            <a:endParaRPr lang="en-US" altLang="zh-CN"/>
          </a:p>
        </p:txBody>
      </p:sp>
      <p:sp>
        <p:nvSpPr>
          <p:cNvPr id="207877" name="Rectangle 5">
            <a:extLst>
              <a:ext uri="{FF2B5EF4-FFF2-40B4-BE49-F238E27FC236}">
                <a16:creationId xmlns:a16="http://schemas.microsoft.com/office/drawing/2014/main" id="{7C4A3FB8-8C42-4633-9FD0-E21E385DF85D}"/>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a:latin typeface="+mn-lt"/>
              </a:defRPr>
            </a:lvl1pPr>
          </a:lstStyle>
          <a:p>
            <a:pPr>
              <a:defRPr/>
            </a:pPr>
            <a:endParaRPr lang="en-US" altLang="zh-CN"/>
          </a:p>
        </p:txBody>
      </p:sp>
      <p:sp>
        <p:nvSpPr>
          <p:cNvPr id="207878" name="Rectangle 6">
            <a:extLst>
              <a:ext uri="{FF2B5EF4-FFF2-40B4-BE49-F238E27FC236}">
                <a16:creationId xmlns:a16="http://schemas.microsoft.com/office/drawing/2014/main" id="{7F7E67E0-BE6F-470F-8574-5ACCB682ED4A}"/>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400">
                <a:latin typeface="Arial" panose="020B0604020202020204" pitchFamily="34" charset="0"/>
              </a:defRPr>
            </a:lvl1pPr>
          </a:lstStyle>
          <a:p>
            <a:fld id="{1AF871F7-F10C-4CAD-AF2F-D13E9F161DDA}"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6A314FB-2AFC-4785-AEF2-AA1686E1F90E}"/>
              </a:ext>
            </a:extLst>
          </p:cNvPr>
          <p:cNvSpPr>
            <a:spLocks noGrp="1"/>
          </p:cNvSpPr>
          <p:nvPr>
            <p:ph type="sldNum" sz="quarter" idx="4"/>
          </p:nvPr>
        </p:nvSpPr>
        <p:spPr>
          <a:xfrm>
            <a:off x="6759575" y="6308725"/>
            <a:ext cx="2133600" cy="476250"/>
          </a:xfrm>
          <a:prstGeom prst="rect">
            <a:avLst/>
          </a:prstGeom>
          <a:noFill/>
          <a:ln w="9525">
            <a:noFill/>
            <a:miter/>
          </a:ln>
        </p:spPr>
        <p:txBody>
          <a:bodyPr vert="horz" wrap="square" lIns="91440" tIns="45720" rIns="91440" bIns="45720" numCol="1" anchor="t" anchorCtr="0" compatLnSpc="1">
            <a:prstTxWarp prst="textNoShape">
              <a:avLst/>
            </a:prstTxWarp>
          </a:bodyPr>
          <a:lstStyle>
            <a:lvl1pPr algn="r">
              <a:defRPr sz="1800" b="1">
                <a:latin typeface="Times New Roman" panose="02020603050405020304" pitchFamily="18" charset="0"/>
              </a:defRPr>
            </a:lvl1pPr>
          </a:lstStyle>
          <a:p>
            <a:fld id="{201E4F98-2589-42C9-B19C-CDE0807A099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ctr" defTabSz="914400" eaLnBrk="0" fontAlgn="base" latinLnBrk="0" hangingPunct="0">
        <a:spcBef>
          <a:spcPct val="20000"/>
        </a:spcBef>
        <a:spcAft>
          <a:spcPct val="0"/>
        </a:spcAft>
        <a:buFont typeface="Arial" charset="0"/>
        <a:buNone/>
        <a:defRPr sz="3600" b="1" u="none" kern="1200" baseline="0">
          <a:solidFill>
            <a:srgbClr val="FFFF00"/>
          </a:solidFill>
          <a:latin typeface="+mn-lt"/>
          <a:ea typeface="+mn-ea"/>
          <a:cs typeface="+mn-cs"/>
        </a:defRPr>
      </a:lvl1pPr>
      <a:lvl2pPr marL="457200" lvl="1"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2pPr>
      <a:lvl3pPr marL="914400" lvl="2"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3pPr>
      <a:lvl4pPr marL="1371600" lvl="3"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4pPr>
      <a:lvl5pPr marL="1828800" lvl="4"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5pPr>
      <a:lvl6pPr marL="2286000" lvl="5"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6pPr>
      <a:lvl7pPr marL="2743200" lvl="6"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7pPr>
      <a:lvl8pPr marL="3200400" lvl="7"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8pPr>
      <a:lvl9pPr marL="3657600" lvl="8"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image" Target="../media/image10.jpe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32.png"/><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mailto:cuisj820@nenu.edu.cn"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antwrp.gsfc.nasa.gov/apod/astropix.html"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80F245F-1EB2-4F20-B9A4-D718C19677FE}"/>
              </a:ext>
            </a:extLst>
          </p:cNvPr>
          <p:cNvSpPr>
            <a:spLocks noGrp="1" noChangeArrowheads="1"/>
          </p:cNvSpPr>
          <p:nvPr>
            <p:ph type="ctrTitle"/>
          </p:nvPr>
        </p:nvSpPr>
        <p:spPr/>
        <p:txBody>
          <a:bodyPr/>
          <a:lstStyle/>
          <a:p>
            <a:pPr eaLnBrk="1" hangingPunct="1"/>
            <a:endParaRPr lang="zh-CN" altLang="en-US"/>
          </a:p>
        </p:txBody>
      </p:sp>
      <p:sp>
        <p:nvSpPr>
          <p:cNvPr id="7171" name="Rectangle 3">
            <a:extLst>
              <a:ext uri="{FF2B5EF4-FFF2-40B4-BE49-F238E27FC236}">
                <a16:creationId xmlns:a16="http://schemas.microsoft.com/office/drawing/2014/main" id="{FBF0F960-DDE7-4B06-A53B-BDF4896F2A02}"/>
              </a:ext>
            </a:extLst>
          </p:cNvPr>
          <p:cNvSpPr>
            <a:spLocks noGrp="1" noChangeArrowheads="1"/>
          </p:cNvSpPr>
          <p:nvPr>
            <p:ph type="subTitle" idx="1"/>
          </p:nvPr>
        </p:nvSpPr>
        <p:spPr/>
        <p:txBody>
          <a:bodyPr/>
          <a:lstStyle/>
          <a:p>
            <a:pPr eaLnBrk="1" hangingPunct="1"/>
            <a:endParaRPr lang="zh-CN" altLang="en-US"/>
          </a:p>
        </p:txBody>
      </p:sp>
      <p:pic>
        <p:nvPicPr>
          <p:cNvPr id="7172" name="Picture 4" descr="照片 008">
            <a:extLst>
              <a:ext uri="{FF2B5EF4-FFF2-40B4-BE49-F238E27FC236}">
                <a16:creationId xmlns:a16="http://schemas.microsoft.com/office/drawing/2014/main" id="{7FC8CF95-72D6-4284-BEE8-AEE920566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8" name="Text Box 6">
            <a:extLst>
              <a:ext uri="{FF2B5EF4-FFF2-40B4-BE49-F238E27FC236}">
                <a16:creationId xmlns:a16="http://schemas.microsoft.com/office/drawing/2014/main" id="{160C8232-8029-4598-8B59-F7B50F458BE0}"/>
              </a:ext>
            </a:extLst>
          </p:cNvPr>
          <p:cNvSpPr txBox="1">
            <a:spLocks noChangeArrowheads="1"/>
          </p:cNvSpPr>
          <p:nvPr/>
        </p:nvSpPr>
        <p:spPr bwMode="auto">
          <a:xfrm>
            <a:off x="6011863" y="5589588"/>
            <a:ext cx="2447925" cy="1138237"/>
          </a:xfrm>
          <a:prstGeom prst="rect">
            <a:avLst/>
          </a:prstGeom>
          <a:noFill/>
          <a:ln w="9525">
            <a:noFill/>
            <a:miter lim="800000"/>
          </a:ln>
          <a:effectLst/>
        </p:spPr>
        <p:txBody>
          <a:bodyPr>
            <a:spAutoFit/>
          </a:bodyPr>
          <a:lstStyle/>
          <a:p>
            <a:pPr>
              <a:defRPr/>
            </a:pPr>
            <a:r>
              <a:rPr lang="zh-CN" altLang="en-US" b="1" noProof="1">
                <a:solidFill>
                  <a:schemeClr val="hlink"/>
                </a:solidFill>
                <a:latin typeface="Arial" charset="0"/>
                <a:cs typeface="+mn-ea"/>
              </a:rPr>
              <a:t>物理学院 崔士举</a:t>
            </a:r>
            <a:endParaRPr lang="zh-CN" altLang="en-US" b="1" noProof="1">
              <a:solidFill>
                <a:schemeClr val="hlink"/>
              </a:solidFill>
              <a:latin typeface="Arial" charset="0"/>
            </a:endParaRPr>
          </a:p>
          <a:p>
            <a:pPr>
              <a:defRPr/>
            </a:pPr>
            <a:r>
              <a:rPr lang="en-US" altLang="zh-CN" sz="2000" b="1" noProof="1">
                <a:effectLst>
                  <a:outerShdw blurRad="38100" dist="38100" dir="2700000">
                    <a:srgbClr val="C0C0C0"/>
                  </a:outerShdw>
                </a:effectLst>
                <a:latin typeface="Times New Roman" pitchFamily="18" charset="0"/>
                <a:cs typeface="+mn-ea"/>
              </a:rPr>
              <a:t>     </a:t>
            </a:r>
            <a:endParaRPr lang="en-US" altLang="zh-CN" sz="2000" b="1" noProof="1">
              <a:effectLst>
                <a:outerShdw blurRad="38100" dist="38100" dir="2700000">
                  <a:srgbClr val="C0C0C0"/>
                </a:outerShdw>
              </a:effectLst>
            </a:endParaRPr>
          </a:p>
          <a:p>
            <a:pPr>
              <a:defRPr/>
            </a:pPr>
            <a:r>
              <a:rPr lang="en-US" altLang="zh-CN" b="1" noProof="1">
                <a:solidFill>
                  <a:schemeClr val="hlink"/>
                </a:solidFill>
                <a:latin typeface="Arial" charset="0"/>
                <a:cs typeface="+mn-ea"/>
              </a:rPr>
              <a:t>   </a:t>
            </a:r>
            <a:r>
              <a:rPr lang="en-US" altLang="zh-CN" sz="2000" b="1" noProof="1">
                <a:solidFill>
                  <a:schemeClr val="hlink"/>
                </a:solidFill>
                <a:latin typeface="宋体" pitchFamily="2" charset="-122"/>
                <a:cs typeface="+mn-ea"/>
              </a:rPr>
              <a:t>2015</a:t>
            </a:r>
            <a:r>
              <a:rPr lang="zh-CN" altLang="en-US" sz="2000" b="1" noProof="1">
                <a:solidFill>
                  <a:schemeClr val="hlink"/>
                </a:solidFill>
                <a:latin typeface="宋体" pitchFamily="2" charset="-122"/>
                <a:cs typeface="+mn-ea"/>
              </a:rPr>
              <a:t>年秋季学期</a:t>
            </a:r>
            <a:endParaRPr lang="zh-CN" altLang="en-US" sz="2000" b="1" noProof="1">
              <a:solidFill>
                <a:schemeClr val="hlink"/>
              </a:solidFill>
              <a:latin typeface="宋体" pitchFamily="2" charset="-122"/>
            </a:endParaRPr>
          </a:p>
        </p:txBody>
      </p:sp>
      <p:sp>
        <p:nvSpPr>
          <p:cNvPr id="7174" name="Text Box 8">
            <a:extLst>
              <a:ext uri="{FF2B5EF4-FFF2-40B4-BE49-F238E27FC236}">
                <a16:creationId xmlns:a16="http://schemas.microsoft.com/office/drawing/2014/main" id="{601941BC-91EF-40A9-ACD7-D8C1168AE369}"/>
              </a:ext>
            </a:extLst>
          </p:cNvPr>
          <p:cNvSpPr txBox="1">
            <a:spLocks noChangeArrowheads="1"/>
          </p:cNvSpPr>
          <p:nvPr/>
        </p:nvSpPr>
        <p:spPr bwMode="auto">
          <a:xfrm>
            <a:off x="2627313" y="1268413"/>
            <a:ext cx="41052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6000" b="1">
                <a:solidFill>
                  <a:srgbClr val="FF9900"/>
                </a:solidFill>
                <a:latin typeface="宋体" panose="02010600030101010101" pitchFamily="2" charset="-122"/>
              </a:rPr>
              <a:t>普通天文学</a:t>
            </a:r>
          </a:p>
          <a:p>
            <a:pPr eaLnBrk="1" hangingPunct="1"/>
            <a:r>
              <a:rPr lang="zh-CN" altLang="en-US" sz="6000" b="1">
                <a:solidFill>
                  <a:srgbClr val="FF5050"/>
                </a:solidFill>
                <a:latin typeface="宋体" panose="02010600030101010101" pitchFamily="2" charset="-122"/>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B7AA3A9F-E3D5-4DD6-9D99-B3319533EDBC}"/>
              </a:ext>
            </a:extLst>
          </p:cNvPr>
          <p:cNvSpPr txBox="1">
            <a:spLocks noChangeArrowheads="1"/>
          </p:cNvSpPr>
          <p:nvPr/>
        </p:nvSpPr>
        <p:spPr bwMode="auto">
          <a:xfrm>
            <a:off x="395288" y="115888"/>
            <a:ext cx="8513762" cy="653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lang="zh-CN" altLang="en-US" sz="3200" b="1">
                <a:latin typeface="Times New Roman" panose="02020603050405020304" pitchFamily="18" charset="0"/>
                <a:ea typeface="楷体_GB2312" pitchFamily="49" charset="-122"/>
              </a:rPr>
              <a:t>        </a:t>
            </a:r>
            <a:r>
              <a:rPr lang="zh-CN" altLang="en-US" sz="3200" b="1">
                <a:solidFill>
                  <a:schemeClr val="accent2"/>
                </a:solidFill>
                <a:latin typeface="Times New Roman" panose="02020603050405020304" pitchFamily="18" charset="0"/>
                <a:ea typeface="楷体_GB2312" pitchFamily="49" charset="-122"/>
              </a:rPr>
              <a:t>对于中国人来说，天文学曾经是一门很重</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要的科学，因为它是从敬天的“宗教”中自然</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产生的。历法是由皇帝颁布的，天文和历法一</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直是“正统”的儒家之学。</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        </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        从中国的天象记事可以看出，中国人在阿</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拉伯人以前，是全世界最坚毅、最精确的天文</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观测者。现代天文学家在许多场合，都曾求助</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于中国的天象记事，并得到良好的结果。</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        </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        中国天文学本质上是有天极的，它使用的</a:t>
            </a:r>
          </a:p>
          <a:p>
            <a:pPr eaLnBrk="1" hangingPunct="1">
              <a:lnSpc>
                <a:spcPct val="110000"/>
              </a:lnSpc>
            </a:pPr>
            <a:r>
              <a:rPr lang="zh-CN" altLang="en-US" sz="3200" b="1">
                <a:solidFill>
                  <a:schemeClr val="accent2"/>
                </a:solidFill>
                <a:latin typeface="Times New Roman" panose="02020603050405020304" pitchFamily="18" charset="0"/>
                <a:ea typeface="楷体_GB2312" pitchFamily="49" charset="-122"/>
              </a:rPr>
              <a:t>是赤道坐标，主要依靠观测拱极星。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35A24B3-B9B7-4C72-B6D7-FCCF1CC6EB17}"/>
              </a:ext>
            </a:extLst>
          </p:cNvPr>
          <p:cNvSpPr>
            <a:spLocks noGrp="1" noChangeArrowheads="1"/>
          </p:cNvSpPr>
          <p:nvPr>
            <p:ph idx="1"/>
          </p:nvPr>
        </p:nvSpPr>
        <p:spPr>
          <a:xfrm>
            <a:off x="0" y="549275"/>
            <a:ext cx="9144000" cy="5588000"/>
          </a:xfrm>
        </p:spPr>
        <p:txBody>
          <a:bodyPr/>
          <a:lstStyle/>
          <a:p>
            <a:pPr eaLnBrk="1" hangingPunct="1">
              <a:lnSpc>
                <a:spcPct val="120000"/>
              </a:lnSpc>
              <a:buFontTx/>
              <a:buNone/>
            </a:pPr>
            <a:r>
              <a:rPr lang="zh-CN" altLang="en-US" sz="2900" b="1">
                <a:solidFill>
                  <a:schemeClr val="accent2"/>
                </a:solidFill>
                <a:latin typeface="楷体_GB2312" pitchFamily="49" charset="-122"/>
                <a:ea typeface="楷体_GB2312" pitchFamily="49" charset="-122"/>
              </a:rPr>
              <a:t>  七政：古人把日月和金木水火土合称为七政或七曜。</a:t>
            </a:r>
          </a:p>
          <a:p>
            <a:pPr eaLnBrk="1" hangingPunct="1">
              <a:lnSpc>
                <a:spcPct val="120000"/>
              </a:lnSpc>
              <a:buFontTx/>
              <a:buNone/>
            </a:pPr>
            <a:r>
              <a:rPr lang="zh-CN" altLang="en-US" sz="2900" b="1">
                <a:solidFill>
                  <a:srgbClr val="FF9933"/>
                </a:solidFill>
                <a:latin typeface="楷体_GB2312" pitchFamily="49" charset="-122"/>
                <a:ea typeface="楷体_GB2312" pitchFamily="49" charset="-122"/>
              </a:rPr>
              <a:t>  </a:t>
            </a:r>
            <a:r>
              <a:rPr lang="zh-CN" altLang="en-US" sz="2900" b="1">
                <a:solidFill>
                  <a:srgbClr val="FFC000"/>
                </a:solidFill>
                <a:latin typeface="楷体_GB2312" pitchFamily="49" charset="-122"/>
                <a:ea typeface="楷体_GB2312" pitchFamily="49" charset="-122"/>
              </a:rPr>
              <a:t>金星</a:t>
            </a:r>
            <a:r>
              <a:rPr lang="zh-CN" altLang="en-US" sz="2900" b="1">
                <a:solidFill>
                  <a:schemeClr val="accent2"/>
                </a:solidFill>
                <a:latin typeface="楷体_GB2312" pitchFamily="49" charset="-122"/>
                <a:ea typeface="楷体_GB2312" pitchFamily="49" charset="-122"/>
              </a:rPr>
              <a:t>古名明星，又名太白；黎明见于东方叫启明，黄昏见于西方叫长庚，</a:t>
            </a:r>
            <a:r>
              <a:rPr lang="en-US" altLang="zh-CN" sz="2900" b="1">
                <a:solidFill>
                  <a:schemeClr val="accent2"/>
                </a:solidFill>
                <a:latin typeface="楷体_GB2312" pitchFamily="49" charset="-122"/>
                <a:ea typeface="楷体_GB2312" pitchFamily="49" charset="-122"/>
              </a:rPr>
              <a:t>《</a:t>
            </a:r>
            <a:r>
              <a:rPr lang="zh-CN" altLang="en-US" sz="2900" b="1">
                <a:solidFill>
                  <a:schemeClr val="accent2"/>
                </a:solidFill>
                <a:latin typeface="楷体_GB2312" pitchFamily="49" charset="-122"/>
                <a:ea typeface="楷体_GB2312" pitchFamily="49" charset="-122"/>
              </a:rPr>
              <a:t>诗经</a:t>
            </a:r>
            <a:r>
              <a:rPr lang="en-US" altLang="zh-CN" sz="2900" b="1">
                <a:solidFill>
                  <a:schemeClr val="accent2"/>
                </a:solidFill>
                <a:latin typeface="楷体_GB2312" pitchFamily="49" charset="-122"/>
                <a:ea typeface="楷体_GB2312" pitchFamily="49" charset="-122"/>
              </a:rPr>
              <a:t>》</a:t>
            </a:r>
            <a:r>
              <a:rPr lang="zh-CN" altLang="en-US" sz="2900" b="1">
                <a:solidFill>
                  <a:schemeClr val="accent2"/>
                </a:solidFill>
                <a:latin typeface="楷体_GB2312" pitchFamily="49" charset="-122"/>
                <a:ea typeface="楷体_GB2312" pitchFamily="49" charset="-122"/>
              </a:rPr>
              <a:t>说</a:t>
            </a:r>
            <a:r>
              <a:rPr lang="zh-CN" altLang="en-US" sz="2900" b="1">
                <a:solidFill>
                  <a:schemeClr val="accent2"/>
                </a:solidFill>
                <a:ea typeface="楷体_GB2312" pitchFamily="49" charset="-122"/>
              </a:rPr>
              <a:t>“</a:t>
            </a:r>
            <a:r>
              <a:rPr lang="zh-CN" altLang="en-US" sz="2900" b="1">
                <a:solidFill>
                  <a:schemeClr val="accent2"/>
                </a:solidFill>
                <a:latin typeface="楷体_GB2312" pitchFamily="49" charset="-122"/>
                <a:ea typeface="楷体_GB2312" pitchFamily="49" charset="-122"/>
              </a:rPr>
              <a:t>东有启明，西有长庚</a:t>
            </a:r>
            <a:r>
              <a:rPr lang="zh-CN" altLang="en-US" sz="2900" b="1">
                <a:solidFill>
                  <a:schemeClr val="accent2"/>
                </a:solidFill>
                <a:ea typeface="楷体_GB2312" pitchFamily="49" charset="-122"/>
              </a:rPr>
              <a:t>”</a:t>
            </a:r>
            <a:r>
              <a:rPr lang="zh-CN" altLang="en-US" sz="2900" b="1">
                <a:solidFill>
                  <a:schemeClr val="accent2"/>
                </a:solidFill>
                <a:latin typeface="楷体_GB2312" pitchFamily="49" charset="-122"/>
                <a:ea typeface="楷体_GB2312" pitchFamily="49" charset="-122"/>
              </a:rPr>
              <a:t>；</a:t>
            </a:r>
          </a:p>
          <a:p>
            <a:pPr eaLnBrk="1" hangingPunct="1">
              <a:lnSpc>
                <a:spcPct val="120000"/>
              </a:lnSpc>
              <a:buFontTx/>
              <a:buNone/>
            </a:pPr>
            <a:r>
              <a:rPr lang="zh-CN" altLang="en-US" sz="2900" b="1">
                <a:solidFill>
                  <a:schemeClr val="folHlink"/>
                </a:solidFill>
                <a:latin typeface="楷体_GB2312" pitchFamily="49" charset="-122"/>
                <a:ea typeface="楷体_GB2312" pitchFamily="49" charset="-122"/>
              </a:rPr>
              <a:t>  </a:t>
            </a:r>
            <a:r>
              <a:rPr lang="zh-CN" altLang="en-US" sz="2900" b="1">
                <a:solidFill>
                  <a:srgbClr val="CC9900"/>
                </a:solidFill>
                <a:latin typeface="楷体_GB2312" pitchFamily="49" charset="-122"/>
                <a:ea typeface="楷体_GB2312" pitchFamily="49" charset="-122"/>
              </a:rPr>
              <a:t>木星</a:t>
            </a:r>
            <a:r>
              <a:rPr lang="zh-CN" altLang="en-US" sz="2900" b="1">
                <a:solidFill>
                  <a:schemeClr val="accent2"/>
                </a:solidFill>
                <a:latin typeface="楷体_GB2312" pitchFamily="49" charset="-122"/>
                <a:ea typeface="楷体_GB2312" pitchFamily="49" charset="-122"/>
              </a:rPr>
              <a:t>古名岁星，古人认为岁星十二年绕天一周，并据以纪年；</a:t>
            </a:r>
          </a:p>
          <a:p>
            <a:pPr eaLnBrk="1" hangingPunct="1">
              <a:lnSpc>
                <a:spcPct val="120000"/>
              </a:lnSpc>
              <a:buFontTx/>
              <a:buNone/>
            </a:pPr>
            <a:r>
              <a:rPr lang="zh-CN" altLang="en-US" sz="2900" b="1">
                <a:solidFill>
                  <a:schemeClr val="tx2"/>
                </a:solidFill>
                <a:latin typeface="楷体_GB2312" pitchFamily="49" charset="-122"/>
                <a:ea typeface="楷体_GB2312" pitchFamily="49" charset="-122"/>
              </a:rPr>
              <a:t>  </a:t>
            </a:r>
            <a:r>
              <a:rPr lang="zh-CN" altLang="en-US" sz="2900" b="1">
                <a:solidFill>
                  <a:srgbClr val="00FFFF"/>
                </a:solidFill>
                <a:latin typeface="楷体_GB2312" pitchFamily="49" charset="-122"/>
                <a:ea typeface="楷体_GB2312" pitchFamily="49" charset="-122"/>
              </a:rPr>
              <a:t>水星</a:t>
            </a:r>
            <a:r>
              <a:rPr lang="zh-CN" altLang="en-US" sz="2900" b="1">
                <a:solidFill>
                  <a:schemeClr val="accent2"/>
                </a:solidFill>
                <a:latin typeface="楷体_GB2312" pitchFamily="49" charset="-122"/>
                <a:ea typeface="楷体_GB2312" pitchFamily="49" charset="-122"/>
              </a:rPr>
              <a:t>一名晨星，</a:t>
            </a:r>
          </a:p>
          <a:p>
            <a:pPr eaLnBrk="1" hangingPunct="1">
              <a:lnSpc>
                <a:spcPct val="120000"/>
              </a:lnSpc>
              <a:buFontTx/>
              <a:buNone/>
            </a:pPr>
            <a:r>
              <a:rPr lang="zh-CN" altLang="en-US" sz="2900" b="1">
                <a:solidFill>
                  <a:srgbClr val="FF0000"/>
                </a:solidFill>
                <a:latin typeface="楷体_GB2312" pitchFamily="49" charset="-122"/>
                <a:ea typeface="楷体_GB2312" pitchFamily="49" charset="-122"/>
              </a:rPr>
              <a:t>  火星</a:t>
            </a:r>
            <a:r>
              <a:rPr lang="zh-CN" altLang="en-US" sz="2900" b="1">
                <a:solidFill>
                  <a:schemeClr val="accent2"/>
                </a:solidFill>
                <a:latin typeface="楷体_GB2312" pitchFamily="49" charset="-122"/>
                <a:ea typeface="楷体_GB2312" pitchFamily="49" charset="-122"/>
              </a:rPr>
              <a:t>古名荧惑，</a:t>
            </a:r>
            <a:endParaRPr lang="en-US" altLang="zh-CN" sz="2900" b="1">
              <a:solidFill>
                <a:schemeClr val="accent2"/>
              </a:solidFill>
              <a:latin typeface="楷体_GB2312" pitchFamily="49" charset="-122"/>
              <a:ea typeface="楷体_GB2312" pitchFamily="49" charset="-122"/>
            </a:endParaRPr>
          </a:p>
          <a:p>
            <a:pPr eaLnBrk="1" hangingPunct="1">
              <a:lnSpc>
                <a:spcPct val="120000"/>
              </a:lnSpc>
              <a:buFontTx/>
              <a:buNone/>
            </a:pPr>
            <a:r>
              <a:rPr lang="en-US" altLang="zh-CN" sz="2900" b="1">
                <a:solidFill>
                  <a:srgbClr val="663300"/>
                </a:solidFill>
                <a:latin typeface="楷体_GB2312" pitchFamily="49" charset="-122"/>
                <a:ea typeface="楷体_GB2312" pitchFamily="49" charset="-122"/>
              </a:rPr>
              <a:t>  </a:t>
            </a:r>
            <a:r>
              <a:rPr lang="zh-CN" altLang="en-US" sz="2900" b="1">
                <a:solidFill>
                  <a:srgbClr val="663300"/>
                </a:solidFill>
                <a:latin typeface="楷体_GB2312" pitchFamily="49" charset="-122"/>
                <a:ea typeface="楷体_GB2312" pitchFamily="49" charset="-122"/>
              </a:rPr>
              <a:t>土星</a:t>
            </a:r>
            <a:r>
              <a:rPr lang="zh-CN" altLang="en-US" sz="2900" b="1">
                <a:solidFill>
                  <a:schemeClr val="accent2"/>
                </a:solidFill>
                <a:latin typeface="楷体_GB2312" pitchFamily="49" charset="-122"/>
                <a:ea typeface="楷体_GB2312" pitchFamily="49" charset="-122"/>
              </a:rPr>
              <a:t>古名镇星或填星。</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0147F2C4-083B-48E8-8C97-467C8F2864D8}"/>
              </a:ext>
            </a:extLst>
          </p:cNvPr>
          <p:cNvSpPr txBox="1">
            <a:spLocks noChangeArrowheads="1"/>
          </p:cNvSpPr>
          <p:nvPr/>
        </p:nvSpPr>
        <p:spPr bwMode="auto">
          <a:xfrm>
            <a:off x="468313" y="765175"/>
            <a:ext cx="854075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chemeClr val="accent2"/>
                </a:solidFill>
                <a:latin typeface="Times New Roman" panose="02020603050405020304" pitchFamily="18" charset="0"/>
                <a:ea typeface="楷体_GB2312" pitchFamily="49" charset="-122"/>
              </a:rPr>
              <a:t>武王伐纣之年代</a:t>
            </a:r>
            <a:r>
              <a:rPr lang="en-US" altLang="zh-CN" sz="2800" b="1">
                <a:solidFill>
                  <a:schemeClr val="accent2"/>
                </a:solidFill>
                <a:latin typeface="Times New Roman" panose="02020603050405020304" pitchFamily="18" charset="0"/>
                <a:ea typeface="楷体_GB2312" pitchFamily="49" charset="-122"/>
              </a:rPr>
              <a:t>----</a:t>
            </a:r>
            <a:r>
              <a:rPr lang="zh-CN" altLang="en-US" sz="2800" b="1">
                <a:solidFill>
                  <a:schemeClr val="accent2"/>
                </a:solidFill>
                <a:latin typeface="Times New Roman" panose="02020603050405020304" pitchFamily="18" charset="0"/>
                <a:ea typeface="楷体_GB2312" pitchFamily="49" charset="-122"/>
              </a:rPr>
              <a:t>判断商、周年代的重要一点</a:t>
            </a:r>
          </a:p>
          <a:p>
            <a:pPr eaLnBrk="1" hangingPunct="1"/>
            <a:endParaRPr lang="zh-CN" altLang="en-US" sz="2800" b="1">
              <a:solidFill>
                <a:schemeClr val="accent2"/>
              </a:solidFill>
              <a:latin typeface="Times New Roman" panose="02020603050405020304" pitchFamily="18" charset="0"/>
              <a:ea typeface="楷体_GB2312" pitchFamily="49" charset="-122"/>
            </a:endParaRPr>
          </a:p>
          <a:p>
            <a:pPr eaLnBrk="1" hangingPunct="1"/>
            <a:r>
              <a:rPr lang="zh-CN" altLang="en-US" sz="2800" b="1">
                <a:solidFill>
                  <a:schemeClr val="accent2"/>
                </a:solidFill>
                <a:latin typeface="Times New Roman" panose="02020603050405020304" pitchFamily="18" charset="0"/>
                <a:ea typeface="楷体_GB2312" pitchFamily="49" charset="-122"/>
              </a:rPr>
              <a:t>武王伐纣天象与历史事件一览表</a:t>
            </a:r>
          </a:p>
          <a:p>
            <a:pPr eaLnBrk="1" hangingPunct="1"/>
            <a:endParaRPr lang="zh-CN" altLang="en-US" sz="2800" b="1">
              <a:solidFill>
                <a:schemeClr val="accent2"/>
              </a:solidFill>
              <a:latin typeface="Times New Roman" panose="02020603050405020304" pitchFamily="18" charset="0"/>
              <a:ea typeface="楷体_GB2312" pitchFamily="49" charset="-122"/>
            </a:endParaRPr>
          </a:p>
          <a:p>
            <a:pPr eaLnBrk="1" hangingPunct="1"/>
            <a:r>
              <a:rPr lang="zh-CN" altLang="en-US" sz="2800" b="1">
                <a:solidFill>
                  <a:schemeClr val="accent2"/>
                </a:solidFill>
                <a:latin typeface="Times New Roman" panose="02020603050405020304" pitchFamily="18" charset="0"/>
                <a:ea typeface="楷体_GB2312" pitchFamily="49" charset="-122"/>
              </a:rPr>
              <a:t>公元前         干支          天象            事件</a:t>
            </a:r>
          </a:p>
          <a:p>
            <a:pPr eaLnBrk="1" hangingPunct="1"/>
            <a:r>
              <a:rPr lang="en-US" altLang="zh-CN" sz="2800" b="1">
                <a:solidFill>
                  <a:schemeClr val="accent2"/>
                </a:solidFill>
                <a:latin typeface="Times New Roman" panose="02020603050405020304" pitchFamily="18" charset="0"/>
                <a:ea typeface="楷体_GB2312" pitchFamily="49" charset="-122"/>
              </a:rPr>
              <a:t>1047             ----      </a:t>
            </a:r>
            <a:r>
              <a:rPr lang="zh-CN" altLang="en-US" sz="2800" b="1">
                <a:solidFill>
                  <a:schemeClr val="accent2"/>
                </a:solidFill>
                <a:latin typeface="Times New Roman" panose="02020603050405020304" pitchFamily="18" charset="0"/>
                <a:ea typeface="楷体_GB2312" pitchFamily="49" charset="-122"/>
              </a:rPr>
              <a:t>岁在鹑火</a:t>
            </a:r>
            <a:r>
              <a:rPr lang="en-US" altLang="zh-CN" sz="2000" b="1">
                <a:solidFill>
                  <a:srgbClr val="FF9933"/>
                </a:solidFill>
                <a:latin typeface="Times New Roman" panose="02020603050405020304" pitchFamily="18" charset="0"/>
              </a:rPr>
              <a:t>(</a:t>
            </a:r>
            <a:r>
              <a:rPr lang="zh-CN" altLang="en-US" sz="2000" b="1">
                <a:solidFill>
                  <a:srgbClr val="FF9933"/>
                </a:solidFill>
                <a:latin typeface="Times New Roman" panose="02020603050405020304" pitchFamily="18" charset="0"/>
              </a:rPr>
              <a:t>狮子宫</a:t>
            </a:r>
            <a:r>
              <a:rPr lang="en-US" altLang="zh-CN" sz="2000" b="1">
                <a:solidFill>
                  <a:srgbClr val="FF9933"/>
                </a:solidFill>
                <a:latin typeface="Times New Roman" panose="02020603050405020304" pitchFamily="18" charset="0"/>
              </a:rPr>
              <a:t>)</a:t>
            </a:r>
            <a:r>
              <a:rPr lang="zh-CN" altLang="en-US" sz="2800" b="1">
                <a:solidFill>
                  <a:schemeClr val="accent2"/>
                </a:solidFill>
                <a:latin typeface="Times New Roman" panose="02020603050405020304" pitchFamily="18" charset="0"/>
                <a:ea typeface="楷体_GB2312" pitchFamily="49" charset="-122"/>
              </a:rPr>
              <a:t>  孟津之会伐纣开始</a:t>
            </a:r>
          </a:p>
          <a:p>
            <a:pPr eaLnBrk="1" hangingPunct="1"/>
            <a:r>
              <a:rPr lang="en-US" altLang="zh-CN" sz="2800" b="1">
                <a:solidFill>
                  <a:schemeClr val="accent2"/>
                </a:solidFill>
                <a:latin typeface="Times New Roman" panose="02020603050405020304" pitchFamily="18" charset="0"/>
                <a:ea typeface="楷体_GB2312" pitchFamily="49" charset="-122"/>
              </a:rPr>
              <a:t>1045-12-03   </a:t>
            </a:r>
            <a:r>
              <a:rPr lang="zh-CN" altLang="en-US" sz="2800" b="1">
                <a:solidFill>
                  <a:schemeClr val="accent2"/>
                </a:solidFill>
                <a:latin typeface="Times New Roman" panose="02020603050405020304" pitchFamily="18" charset="0"/>
                <a:ea typeface="楷体_GB2312" pitchFamily="49" charset="-122"/>
              </a:rPr>
              <a:t>丁亥       月在天驷       </a:t>
            </a:r>
            <a:r>
              <a:rPr lang="en-US" altLang="zh-CN" sz="2800" b="1">
                <a:solidFill>
                  <a:schemeClr val="accent2"/>
                </a:solidFill>
                <a:latin typeface="Times New Roman" panose="02020603050405020304" pitchFamily="18" charset="0"/>
                <a:ea typeface="楷体_GB2312" pitchFamily="49" charset="-122"/>
              </a:rPr>
              <a:t>--------</a:t>
            </a:r>
          </a:p>
          <a:p>
            <a:pPr eaLnBrk="1" hangingPunct="1"/>
            <a:r>
              <a:rPr lang="en-US" altLang="zh-CN" sz="2800" b="1">
                <a:solidFill>
                  <a:schemeClr val="accent2"/>
                </a:solidFill>
                <a:latin typeface="Times New Roman" panose="02020603050405020304" pitchFamily="18" charset="0"/>
                <a:ea typeface="楷体_GB2312" pitchFamily="49" charset="-122"/>
              </a:rPr>
              <a:t>1045-12-07   </a:t>
            </a:r>
            <a:r>
              <a:rPr lang="zh-CN" altLang="en-US" sz="2800" b="1">
                <a:solidFill>
                  <a:schemeClr val="accent2"/>
                </a:solidFill>
                <a:latin typeface="Times New Roman" panose="02020603050405020304" pitchFamily="18" charset="0"/>
                <a:ea typeface="楷体_GB2312" pitchFamily="49" charset="-122"/>
              </a:rPr>
              <a:t>戊子    东面而迎岁      周师出发 </a:t>
            </a:r>
          </a:p>
          <a:p>
            <a:pPr eaLnBrk="1" hangingPunct="1"/>
            <a:r>
              <a:rPr lang="en-US" altLang="zh-CN" sz="2800" b="1">
                <a:solidFill>
                  <a:schemeClr val="accent2"/>
                </a:solidFill>
                <a:latin typeface="Times New Roman" panose="02020603050405020304" pitchFamily="18" charset="0"/>
                <a:ea typeface="楷体_GB2312" pitchFamily="49" charset="-122"/>
              </a:rPr>
              <a:t>1045-12-22   </a:t>
            </a:r>
            <a:r>
              <a:rPr lang="zh-CN" altLang="en-US" sz="2800" b="1">
                <a:solidFill>
                  <a:schemeClr val="accent2"/>
                </a:solidFill>
                <a:latin typeface="Times New Roman" panose="02020603050405020304" pitchFamily="18" charset="0"/>
                <a:ea typeface="楷体_GB2312" pitchFamily="49" charset="-122"/>
              </a:rPr>
              <a:t>丙午     望                     </a:t>
            </a:r>
            <a:r>
              <a:rPr lang="en-US" altLang="zh-CN" sz="2800" b="1">
                <a:solidFill>
                  <a:schemeClr val="accent2"/>
                </a:solidFill>
                <a:latin typeface="Times New Roman" panose="02020603050405020304" pitchFamily="18" charset="0"/>
                <a:ea typeface="楷体_GB2312" pitchFamily="49" charset="-122"/>
              </a:rPr>
              <a:t>-------- </a:t>
            </a:r>
          </a:p>
          <a:p>
            <a:pPr eaLnBrk="1" hangingPunct="1"/>
            <a:r>
              <a:rPr lang="en-US" altLang="zh-CN" sz="2800" b="1">
                <a:solidFill>
                  <a:schemeClr val="accent2"/>
                </a:solidFill>
                <a:latin typeface="Times New Roman" panose="02020603050405020304" pitchFamily="18" charset="0"/>
                <a:ea typeface="楷体_GB2312" pitchFamily="49" charset="-122"/>
              </a:rPr>
              <a:t>1044-01-03   </a:t>
            </a:r>
            <a:r>
              <a:rPr lang="zh-CN" altLang="en-US" sz="2800" b="1">
                <a:solidFill>
                  <a:schemeClr val="accent2"/>
                </a:solidFill>
                <a:latin typeface="Times New Roman" panose="02020603050405020304" pitchFamily="18" charset="0"/>
                <a:ea typeface="楷体_GB2312" pitchFamily="49" charset="-122"/>
              </a:rPr>
              <a:t>戊午     </a:t>
            </a:r>
            <a:r>
              <a:rPr lang="en-US" altLang="zh-CN" sz="2800" b="1">
                <a:solidFill>
                  <a:schemeClr val="accent2"/>
                </a:solidFill>
                <a:latin typeface="Times New Roman" panose="02020603050405020304" pitchFamily="18" charset="0"/>
                <a:ea typeface="楷体_GB2312" pitchFamily="49" charset="-122"/>
              </a:rPr>
              <a:t>-----------          </a:t>
            </a:r>
            <a:r>
              <a:rPr lang="zh-CN" altLang="en-US" sz="2800" b="1">
                <a:solidFill>
                  <a:schemeClr val="accent2"/>
                </a:solidFill>
                <a:latin typeface="Times New Roman" panose="02020603050405020304" pitchFamily="18" charset="0"/>
                <a:ea typeface="楷体_GB2312" pitchFamily="49" charset="-122"/>
              </a:rPr>
              <a:t>师渡孟津          </a:t>
            </a:r>
          </a:p>
          <a:p>
            <a:pPr eaLnBrk="1" hangingPunct="1"/>
            <a:r>
              <a:rPr lang="en-US" altLang="zh-CN" sz="2800" b="1">
                <a:solidFill>
                  <a:schemeClr val="accent2"/>
                </a:solidFill>
                <a:latin typeface="Times New Roman" panose="02020603050405020304" pitchFamily="18" charset="0"/>
                <a:ea typeface="楷体_GB2312" pitchFamily="49" charset="-122"/>
              </a:rPr>
              <a:t>1044-01-06   </a:t>
            </a:r>
            <a:r>
              <a:rPr lang="zh-CN" altLang="en-US" sz="2800" b="1">
                <a:solidFill>
                  <a:schemeClr val="accent2"/>
                </a:solidFill>
                <a:latin typeface="Times New Roman" panose="02020603050405020304" pitchFamily="18" charset="0"/>
                <a:ea typeface="楷体_GB2312" pitchFamily="49" charset="-122"/>
              </a:rPr>
              <a:t>辛酉     朔                     </a:t>
            </a:r>
            <a:r>
              <a:rPr lang="en-US" altLang="zh-CN" sz="2800" b="1">
                <a:solidFill>
                  <a:schemeClr val="accent2"/>
                </a:solidFill>
                <a:latin typeface="Times New Roman" panose="02020603050405020304" pitchFamily="18" charset="0"/>
                <a:ea typeface="楷体_GB2312" pitchFamily="49" charset="-122"/>
              </a:rPr>
              <a:t>--------</a:t>
            </a:r>
          </a:p>
          <a:p>
            <a:pPr eaLnBrk="1" hangingPunct="1"/>
            <a:r>
              <a:rPr lang="en-US" altLang="zh-CN" sz="2800" b="1">
                <a:solidFill>
                  <a:schemeClr val="accent2"/>
                </a:solidFill>
                <a:latin typeface="Times New Roman" panose="02020603050405020304" pitchFamily="18" charset="0"/>
                <a:ea typeface="楷体_GB2312" pitchFamily="49" charset="-122"/>
              </a:rPr>
              <a:t>1044-01-09   </a:t>
            </a:r>
            <a:r>
              <a:rPr lang="zh-CN" altLang="en-US" sz="2800" b="1">
                <a:solidFill>
                  <a:schemeClr val="accent2"/>
                </a:solidFill>
                <a:latin typeface="Times New Roman" panose="02020603050405020304" pitchFamily="18" charset="0"/>
                <a:ea typeface="楷体_GB2312" pitchFamily="49" charset="-122"/>
              </a:rPr>
              <a:t>甲子     岁鼎</a:t>
            </a:r>
            <a:r>
              <a:rPr lang="zh-CN" altLang="en-US" sz="2000" b="1">
                <a:solidFill>
                  <a:srgbClr val="FF9933"/>
                </a:solidFill>
                <a:latin typeface="Times New Roman" panose="02020603050405020304" pitchFamily="18" charset="0"/>
              </a:rPr>
              <a:t>（当头）      </a:t>
            </a:r>
            <a:r>
              <a:rPr lang="zh-CN" altLang="en-US" sz="2800" b="1">
                <a:solidFill>
                  <a:schemeClr val="accent2"/>
                </a:solidFill>
                <a:latin typeface="Times New Roman" panose="02020603050405020304" pitchFamily="18" charset="0"/>
                <a:ea typeface="楷体_GB2312" pitchFamily="49" charset="-122"/>
              </a:rPr>
              <a:t>牧野之战，克商</a:t>
            </a:r>
            <a:r>
              <a:rPr lang="zh-CN" altLang="en-US" sz="2800">
                <a:solidFill>
                  <a:schemeClr val="accent2"/>
                </a:solidFill>
                <a:latin typeface="Times New Roman" panose="02020603050405020304" pitchFamily="18" charset="0"/>
                <a:ea typeface="楷体_GB2312" pitchFamily="49" charset="-122"/>
              </a:rPr>
              <a:t>   </a:t>
            </a:r>
          </a:p>
        </p:txBody>
      </p:sp>
      <p:sp>
        <p:nvSpPr>
          <p:cNvPr id="17411" name="标题 2">
            <a:extLst>
              <a:ext uri="{FF2B5EF4-FFF2-40B4-BE49-F238E27FC236}">
                <a16:creationId xmlns:a16="http://schemas.microsoft.com/office/drawing/2014/main" id="{6598F7F6-26F9-4226-993F-E3DDDCDAE4E5}"/>
              </a:ext>
            </a:extLst>
          </p:cNvPr>
          <p:cNvSpPr>
            <a:spLocks noGrp="1" noChangeArrowheads="1"/>
          </p:cNvSpPr>
          <p:nvPr>
            <p:ph type="title" idx="4294967295"/>
          </p:nvPr>
        </p:nvSpPr>
        <p:spPr>
          <a:xfrm>
            <a:off x="838200" y="365125"/>
            <a:ext cx="10515600" cy="1325563"/>
          </a:xfrm>
        </p:spPr>
        <p:txBody>
          <a:bodyPr/>
          <a:lstStyle/>
          <a:p>
            <a:pPr eaLnBrk="1" hangingPunct="1"/>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C8D1841A-3D41-42B9-98CB-8FA808AA847F}"/>
              </a:ext>
            </a:extLst>
          </p:cNvPr>
          <p:cNvSpPr>
            <a:spLocks noGrp="1" noChangeArrowheads="1"/>
          </p:cNvSpPr>
          <p:nvPr>
            <p:ph idx="1"/>
          </p:nvPr>
        </p:nvSpPr>
        <p:spPr>
          <a:xfrm>
            <a:off x="1042988" y="1989138"/>
            <a:ext cx="7345362" cy="3240087"/>
          </a:xfrm>
        </p:spPr>
        <p:txBody>
          <a:bodyPr/>
          <a:lstStyle/>
          <a:p>
            <a:pPr eaLnBrk="1" hangingPunct="1"/>
            <a:r>
              <a:rPr lang="zh-CN" altLang="en-US" b="1">
                <a:solidFill>
                  <a:srgbClr val="000066"/>
                </a:solidFill>
              </a:rPr>
              <a:t>石申（战国）：最古老的星表</a:t>
            </a:r>
          </a:p>
          <a:p>
            <a:pPr eaLnBrk="1" hangingPunct="1"/>
            <a:r>
              <a:rPr lang="zh-CN" altLang="en-US" b="1">
                <a:solidFill>
                  <a:srgbClr val="000066"/>
                </a:solidFill>
              </a:rPr>
              <a:t>张衡（东汉）：漏水转浑天仪</a:t>
            </a:r>
          </a:p>
          <a:p>
            <a:pPr eaLnBrk="1" hangingPunct="1"/>
            <a:r>
              <a:rPr lang="zh-CN" altLang="en-US" b="1">
                <a:solidFill>
                  <a:srgbClr val="000066"/>
                </a:solidFill>
              </a:rPr>
              <a:t>祖冲之（南北朝 ）：大明历 </a:t>
            </a:r>
          </a:p>
          <a:p>
            <a:pPr eaLnBrk="1" hangingPunct="1"/>
            <a:r>
              <a:rPr lang="zh-CN" altLang="en-US" b="1">
                <a:solidFill>
                  <a:srgbClr val="000066"/>
                </a:solidFill>
              </a:rPr>
              <a:t>郭守敬（元代）：简仪</a:t>
            </a:r>
          </a:p>
          <a:p>
            <a:pPr eaLnBrk="1" hangingPunct="1"/>
            <a:r>
              <a:rPr lang="zh-CN" altLang="en-US" b="1">
                <a:solidFill>
                  <a:srgbClr val="000066"/>
                </a:solidFill>
              </a:rPr>
              <a:t>万户：利用火箭推力飞行第一人</a:t>
            </a:r>
          </a:p>
        </p:txBody>
      </p:sp>
      <p:sp>
        <p:nvSpPr>
          <p:cNvPr id="18435" name="Rectangle 6">
            <a:extLst>
              <a:ext uri="{FF2B5EF4-FFF2-40B4-BE49-F238E27FC236}">
                <a16:creationId xmlns:a16="http://schemas.microsoft.com/office/drawing/2014/main" id="{4E8B9626-7EAC-46CF-876D-EADDCBFDB88E}"/>
              </a:ext>
            </a:extLst>
          </p:cNvPr>
          <p:cNvSpPr>
            <a:spLocks noGrp="1" noChangeArrowheads="1"/>
          </p:cNvSpPr>
          <p:nvPr>
            <p:ph type="title"/>
          </p:nvPr>
        </p:nvSpPr>
        <p:spPr>
          <a:xfrm>
            <a:off x="323850" y="620713"/>
            <a:ext cx="8229600" cy="1143000"/>
          </a:xfrm>
        </p:spPr>
        <p:txBody>
          <a:bodyPr anchor="t"/>
          <a:lstStyle/>
          <a:p>
            <a:pPr eaLnBrk="1" hangingPunct="1"/>
            <a:r>
              <a:rPr lang="zh-CN" altLang="en-US" sz="4000" b="1"/>
              <a:t>月球背面的</a:t>
            </a:r>
            <a:r>
              <a:rPr lang="en-US" altLang="zh-CN" sz="4000" b="1"/>
              <a:t>5</a:t>
            </a:r>
            <a:r>
              <a:rPr lang="zh-CN" altLang="en-US" sz="4000" b="1"/>
              <a:t>个“中国人</a:t>
            </a:r>
            <a:r>
              <a:rPr lang="en-US" altLang="zh-CN" sz="4000" b="1"/>
              <a:t>”</a:t>
            </a:r>
            <a:endParaRPr lang="zh-CN" altLang="en-US" sz="4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500" name="Picture 4" descr="a8362712084c8942f819b8c8">
            <a:extLst>
              <a:ext uri="{FF2B5EF4-FFF2-40B4-BE49-F238E27FC236}">
                <a16:creationId xmlns:a16="http://schemas.microsoft.com/office/drawing/2014/main" id="{C1B55B9F-1B59-4B02-AE1E-5E4B6FB62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573463"/>
            <a:ext cx="21463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1" name="Picture 5" descr="2e6fa738d7816cd1d4622541">
            <a:extLst>
              <a:ext uri="{FF2B5EF4-FFF2-40B4-BE49-F238E27FC236}">
                <a16:creationId xmlns:a16="http://schemas.microsoft.com/office/drawing/2014/main" id="{7F4283EC-BB3B-4401-92D2-EBF16044E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4005263"/>
            <a:ext cx="25400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6">
            <a:extLst>
              <a:ext uri="{FF2B5EF4-FFF2-40B4-BE49-F238E27FC236}">
                <a16:creationId xmlns:a16="http://schemas.microsoft.com/office/drawing/2014/main" id="{B9602D42-7CC6-4DB2-B9A9-4E5B1F26E3D6}"/>
              </a:ext>
            </a:extLst>
          </p:cNvPr>
          <p:cNvSpPr>
            <a:spLocks noGrp="1" noChangeArrowheads="1"/>
          </p:cNvSpPr>
          <p:nvPr>
            <p:ph type="title" idx="4294967295"/>
          </p:nvPr>
        </p:nvSpPr>
        <p:spPr>
          <a:xfrm>
            <a:off x="468313" y="549275"/>
            <a:ext cx="8075612" cy="633413"/>
          </a:xfrm>
        </p:spPr>
        <p:txBody>
          <a:bodyPr/>
          <a:lstStyle/>
          <a:p>
            <a:pPr eaLnBrk="1" hangingPunct="1"/>
            <a:r>
              <a:rPr lang="zh-CN" altLang="en-US" sz="3200" b="1">
                <a:latin typeface="华文楷体" panose="02010600040101010101" pitchFamily="2" charset="-122"/>
                <a:ea typeface="华文楷体" panose="02010600040101010101" pitchFamily="2" charset="-122"/>
              </a:rPr>
              <a:t>中国古代天文仪器</a:t>
            </a:r>
            <a:br>
              <a:rPr lang="zh-CN" altLang="en-US" sz="3600" b="1"/>
            </a:br>
            <a:endParaRPr lang="zh-CN" altLang="en-US" sz="3600" b="1"/>
          </a:p>
        </p:txBody>
      </p:sp>
      <p:pic>
        <p:nvPicPr>
          <p:cNvPr id="19461" name="Picture 5" descr="u=3084336404,2520096252&amp;fm=52&amp;gp=0">
            <a:extLst>
              <a:ext uri="{FF2B5EF4-FFF2-40B4-BE49-F238E27FC236}">
                <a16:creationId xmlns:a16="http://schemas.microsoft.com/office/drawing/2014/main" id="{0BBE91D3-D4FB-4B63-8E83-347DE062C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1412875"/>
            <a:ext cx="20955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descr="338">
            <a:extLst>
              <a:ext uri="{FF2B5EF4-FFF2-40B4-BE49-F238E27FC236}">
                <a16:creationId xmlns:a16="http://schemas.microsoft.com/office/drawing/2014/main" id="{FF496BB5-ED9A-4B57-888B-523B664CD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125538"/>
            <a:ext cx="23034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Rectangle 7">
            <a:extLst>
              <a:ext uri="{FF2B5EF4-FFF2-40B4-BE49-F238E27FC236}">
                <a16:creationId xmlns:a16="http://schemas.microsoft.com/office/drawing/2014/main" id="{5489A869-BEF8-4BE5-9612-C65129237DC9}"/>
              </a:ext>
            </a:extLst>
          </p:cNvPr>
          <p:cNvSpPr>
            <a:spLocks noChangeArrowheads="1"/>
          </p:cNvSpPr>
          <p:nvPr/>
        </p:nvSpPr>
        <p:spPr bwMode="auto">
          <a:xfrm>
            <a:off x="2411413" y="3068638"/>
            <a:ext cx="1079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lang="zh-CN" altLang="en-US" sz="1800" b="1">
                <a:solidFill>
                  <a:srgbClr val="000066"/>
                </a:solidFill>
                <a:latin typeface="Arial" panose="020B0604020202020204" pitchFamily="34" charset="0"/>
              </a:rPr>
              <a:t>圭表</a:t>
            </a:r>
          </a:p>
        </p:txBody>
      </p:sp>
      <p:sp>
        <p:nvSpPr>
          <p:cNvPr id="19464" name="Rectangle 8">
            <a:extLst>
              <a:ext uri="{FF2B5EF4-FFF2-40B4-BE49-F238E27FC236}">
                <a16:creationId xmlns:a16="http://schemas.microsoft.com/office/drawing/2014/main" id="{F7D4BBC2-1C36-4154-BE3A-105F07C2D9D0}"/>
              </a:ext>
            </a:extLst>
          </p:cNvPr>
          <p:cNvSpPr>
            <a:spLocks noChangeArrowheads="1"/>
          </p:cNvSpPr>
          <p:nvPr/>
        </p:nvSpPr>
        <p:spPr bwMode="auto">
          <a:xfrm>
            <a:off x="6372225" y="3141663"/>
            <a:ext cx="1079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lang="zh-CN" altLang="en-US" sz="1800" b="1">
                <a:solidFill>
                  <a:srgbClr val="000066"/>
                </a:solidFill>
                <a:latin typeface="Arial" panose="020B0604020202020204" pitchFamily="34" charset="0"/>
              </a:rPr>
              <a:t>日晷</a:t>
            </a:r>
          </a:p>
        </p:txBody>
      </p:sp>
      <p:sp>
        <p:nvSpPr>
          <p:cNvPr id="19465" name="Rectangle 9">
            <a:extLst>
              <a:ext uri="{FF2B5EF4-FFF2-40B4-BE49-F238E27FC236}">
                <a16:creationId xmlns:a16="http://schemas.microsoft.com/office/drawing/2014/main" id="{AC613A29-F2DF-4420-B848-7471CBF32AFD}"/>
              </a:ext>
            </a:extLst>
          </p:cNvPr>
          <p:cNvSpPr>
            <a:spLocks noChangeArrowheads="1"/>
          </p:cNvSpPr>
          <p:nvPr/>
        </p:nvSpPr>
        <p:spPr bwMode="auto">
          <a:xfrm>
            <a:off x="1835150" y="6165850"/>
            <a:ext cx="21605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lang="zh-CN" altLang="en-US" sz="1800" b="1">
                <a:solidFill>
                  <a:srgbClr val="000066"/>
                </a:solidFill>
                <a:latin typeface="Arial" panose="020B0604020202020204" pitchFamily="34" charset="0"/>
              </a:rPr>
              <a:t>漏水转浑天仪</a:t>
            </a:r>
          </a:p>
        </p:txBody>
      </p:sp>
      <p:sp>
        <p:nvSpPr>
          <p:cNvPr id="19466" name="Rectangle 10">
            <a:extLst>
              <a:ext uri="{FF2B5EF4-FFF2-40B4-BE49-F238E27FC236}">
                <a16:creationId xmlns:a16="http://schemas.microsoft.com/office/drawing/2014/main" id="{8CCD0E04-55FD-4126-9F5F-37ECD7BEFA84}"/>
              </a:ext>
            </a:extLst>
          </p:cNvPr>
          <p:cNvSpPr>
            <a:spLocks noChangeArrowheads="1"/>
          </p:cNvSpPr>
          <p:nvPr/>
        </p:nvSpPr>
        <p:spPr bwMode="auto">
          <a:xfrm>
            <a:off x="6227763" y="6092825"/>
            <a:ext cx="1079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pPr>
            <a:r>
              <a:rPr lang="zh-CN" altLang="en-US" sz="1800" b="1">
                <a:solidFill>
                  <a:srgbClr val="000066"/>
                </a:solidFill>
                <a:latin typeface="Arial" panose="020B0604020202020204" pitchFamily="34" charset="0"/>
              </a:rPr>
              <a:t>简仪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4500"/>
                                        </p:tgtEl>
                                        <p:attrNameLst>
                                          <p:attrName>style.visibility</p:attrName>
                                        </p:attrNameLst>
                                      </p:cBhvr>
                                      <p:to>
                                        <p:strVal val="visible"/>
                                      </p:to>
                                    </p:set>
                                    <p:anim calcmode="lin" valueType="num">
                                      <p:cBhvr additive="base">
                                        <p:cTn id="7" dur="500" fill="hold"/>
                                        <p:tgtEl>
                                          <p:spTgt spid="234500"/>
                                        </p:tgtEl>
                                        <p:attrNameLst>
                                          <p:attrName>ppt_x</p:attrName>
                                        </p:attrNameLst>
                                      </p:cBhvr>
                                      <p:tavLst>
                                        <p:tav tm="0">
                                          <p:val>
                                            <p:strVal val="#ppt_x"/>
                                          </p:val>
                                        </p:tav>
                                        <p:tav tm="100000">
                                          <p:val>
                                            <p:strVal val="#ppt_x"/>
                                          </p:val>
                                        </p:tav>
                                      </p:tavLst>
                                    </p:anim>
                                    <p:anim calcmode="lin" valueType="num">
                                      <p:cBhvr additive="base">
                                        <p:cTn id="8" dur="500" fill="hold"/>
                                        <p:tgtEl>
                                          <p:spTgt spid="2345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4501"/>
                                        </p:tgtEl>
                                        <p:attrNameLst>
                                          <p:attrName>style.visibility</p:attrName>
                                        </p:attrNameLst>
                                      </p:cBhvr>
                                      <p:to>
                                        <p:strVal val="visible"/>
                                      </p:to>
                                    </p:set>
                                    <p:anim calcmode="lin" valueType="num">
                                      <p:cBhvr additive="base">
                                        <p:cTn id="11" dur="500" fill="hold"/>
                                        <p:tgtEl>
                                          <p:spTgt spid="234501"/>
                                        </p:tgtEl>
                                        <p:attrNameLst>
                                          <p:attrName>ppt_x</p:attrName>
                                        </p:attrNameLst>
                                      </p:cBhvr>
                                      <p:tavLst>
                                        <p:tav tm="0">
                                          <p:val>
                                            <p:strVal val="#ppt_x"/>
                                          </p:val>
                                        </p:tav>
                                        <p:tav tm="100000">
                                          <p:val>
                                            <p:strVal val="#ppt_x"/>
                                          </p:val>
                                        </p:tav>
                                      </p:tavLst>
                                    </p:anim>
                                    <p:anim calcmode="lin" valueType="num">
                                      <p:cBhvr additive="base">
                                        <p:cTn id="12" dur="500" fill="hold"/>
                                        <p:tgtEl>
                                          <p:spTgt spid="2345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DB67AF17-3E8D-48CF-ACA8-FF400C80309F}"/>
              </a:ext>
            </a:extLst>
          </p:cNvPr>
          <p:cNvSpPr>
            <a:spLocks noGrp="1" noChangeArrowheads="1"/>
          </p:cNvSpPr>
          <p:nvPr>
            <p:ph type="title"/>
          </p:nvPr>
        </p:nvSpPr>
        <p:spPr/>
        <p:txBody>
          <a:bodyPr/>
          <a:lstStyle/>
          <a:p>
            <a:pPr eaLnBrk="1" hangingPunct="1"/>
            <a:r>
              <a:rPr lang="zh-CN" altLang="en-US" sz="4000" b="1">
                <a:solidFill>
                  <a:srgbClr val="FF6600"/>
                </a:solidFill>
              </a:rPr>
              <a:t>我国天文学现况及展望</a:t>
            </a:r>
          </a:p>
        </p:txBody>
      </p:sp>
      <p:sp>
        <p:nvSpPr>
          <p:cNvPr id="20483" name="Rectangle 3">
            <a:extLst>
              <a:ext uri="{FF2B5EF4-FFF2-40B4-BE49-F238E27FC236}">
                <a16:creationId xmlns:a16="http://schemas.microsoft.com/office/drawing/2014/main" id="{B27F35A3-A4B4-41B1-9427-3F6B8F9FD578}"/>
              </a:ext>
            </a:extLst>
          </p:cNvPr>
          <p:cNvSpPr>
            <a:spLocks noGrp="1" noChangeArrowheads="1"/>
          </p:cNvSpPr>
          <p:nvPr>
            <p:ph idx="1"/>
          </p:nvPr>
        </p:nvSpPr>
        <p:spPr/>
        <p:txBody>
          <a:bodyPr/>
          <a:lstStyle/>
          <a:p>
            <a:pPr eaLnBrk="1" hangingPunct="1">
              <a:lnSpc>
                <a:spcPct val="80000"/>
              </a:lnSpc>
            </a:pPr>
            <a:r>
              <a:rPr lang="zh-CN" altLang="en-US" sz="2800" b="1">
                <a:solidFill>
                  <a:schemeClr val="accent2"/>
                </a:solidFill>
                <a:ea typeface="楷体_GB2312" pitchFamily="49" charset="-122"/>
              </a:rPr>
              <a:t>天文单位：</a:t>
            </a:r>
          </a:p>
          <a:p>
            <a:pPr eaLnBrk="1" hangingPunct="1">
              <a:lnSpc>
                <a:spcPct val="80000"/>
              </a:lnSpc>
            </a:pPr>
            <a:r>
              <a:rPr lang="zh-CN" altLang="en-US" sz="2800" b="1">
                <a:solidFill>
                  <a:schemeClr val="accent2"/>
                </a:solidFill>
                <a:ea typeface="楷体_GB2312" pitchFamily="49" charset="-122"/>
              </a:rPr>
              <a:t>国家天文台</a:t>
            </a:r>
          </a:p>
          <a:p>
            <a:pPr eaLnBrk="1" hangingPunct="1">
              <a:lnSpc>
                <a:spcPct val="80000"/>
              </a:lnSpc>
            </a:pPr>
            <a:r>
              <a:rPr lang="zh-CN" altLang="en-US" sz="2800" b="1">
                <a:solidFill>
                  <a:schemeClr val="accent2"/>
                </a:solidFill>
                <a:ea typeface="楷体_GB2312" pitchFamily="49" charset="-122"/>
              </a:rPr>
              <a:t>紫金山天文台</a:t>
            </a:r>
          </a:p>
          <a:p>
            <a:pPr eaLnBrk="1" hangingPunct="1">
              <a:lnSpc>
                <a:spcPct val="80000"/>
              </a:lnSpc>
            </a:pPr>
            <a:r>
              <a:rPr lang="zh-CN" altLang="en-US" sz="2800" b="1">
                <a:solidFill>
                  <a:schemeClr val="accent2"/>
                </a:solidFill>
                <a:ea typeface="楷体_GB2312" pitchFamily="49" charset="-122"/>
              </a:rPr>
              <a:t>上海天文台</a:t>
            </a:r>
          </a:p>
          <a:p>
            <a:pPr eaLnBrk="1" hangingPunct="1">
              <a:lnSpc>
                <a:spcPct val="80000"/>
              </a:lnSpc>
            </a:pPr>
            <a:r>
              <a:rPr lang="zh-CN" altLang="en-US" sz="2800" b="1">
                <a:solidFill>
                  <a:schemeClr val="accent2"/>
                </a:solidFill>
                <a:ea typeface="楷体_GB2312" pitchFamily="49" charset="-122"/>
              </a:rPr>
              <a:t>有天文系的高校：</a:t>
            </a:r>
          </a:p>
          <a:p>
            <a:pPr eaLnBrk="1" hangingPunct="1">
              <a:lnSpc>
                <a:spcPct val="80000"/>
              </a:lnSpc>
            </a:pPr>
            <a:r>
              <a:rPr lang="zh-CN" altLang="en-US" sz="2800" b="1">
                <a:solidFill>
                  <a:schemeClr val="accent2"/>
                </a:solidFill>
                <a:ea typeface="楷体_GB2312" pitchFamily="49" charset="-122"/>
              </a:rPr>
              <a:t>南京大学天文与空间科学学院（</a:t>
            </a:r>
            <a:r>
              <a:rPr lang="en-US" altLang="zh-CN" sz="2800" b="1">
                <a:solidFill>
                  <a:schemeClr val="accent2"/>
                </a:solidFill>
                <a:ea typeface="楷体_GB2312" pitchFamily="49" charset="-122"/>
              </a:rPr>
              <a:t>1952</a:t>
            </a:r>
            <a:r>
              <a:rPr lang="zh-CN" altLang="en-US" sz="2800" b="1">
                <a:solidFill>
                  <a:schemeClr val="accent2"/>
                </a:solidFill>
                <a:ea typeface="楷体_GB2312" pitchFamily="49" charset="-122"/>
              </a:rPr>
              <a:t>）</a:t>
            </a:r>
          </a:p>
          <a:p>
            <a:pPr eaLnBrk="1" hangingPunct="1">
              <a:lnSpc>
                <a:spcPct val="80000"/>
              </a:lnSpc>
            </a:pPr>
            <a:r>
              <a:rPr lang="zh-CN" altLang="en-US" sz="2800" b="1">
                <a:solidFill>
                  <a:schemeClr val="accent2"/>
                </a:solidFill>
                <a:ea typeface="楷体_GB2312" pitchFamily="49" charset="-122"/>
              </a:rPr>
              <a:t>北京师范大学天文系（</a:t>
            </a:r>
            <a:r>
              <a:rPr lang="en-US" altLang="zh-CN" sz="2800" b="1">
                <a:solidFill>
                  <a:schemeClr val="accent2"/>
                </a:solidFill>
                <a:ea typeface="楷体_GB2312" pitchFamily="49" charset="-122"/>
              </a:rPr>
              <a:t>1960</a:t>
            </a:r>
            <a:r>
              <a:rPr lang="zh-CN" altLang="en-US" sz="2800" b="1">
                <a:solidFill>
                  <a:schemeClr val="accent2"/>
                </a:solidFill>
                <a:ea typeface="楷体_GB2312" pitchFamily="49" charset="-122"/>
              </a:rPr>
              <a:t>）</a:t>
            </a:r>
          </a:p>
          <a:p>
            <a:pPr eaLnBrk="1" hangingPunct="1">
              <a:lnSpc>
                <a:spcPct val="80000"/>
              </a:lnSpc>
            </a:pPr>
            <a:r>
              <a:rPr lang="zh-CN" altLang="en-US" sz="2800" b="1">
                <a:solidFill>
                  <a:schemeClr val="accent2"/>
                </a:solidFill>
                <a:ea typeface="楷体_GB2312" pitchFamily="49" charset="-122"/>
              </a:rPr>
              <a:t>北京大学天文系（</a:t>
            </a:r>
            <a:r>
              <a:rPr lang="en-US" altLang="zh-CN" sz="2800" b="1">
                <a:solidFill>
                  <a:schemeClr val="accent2"/>
                </a:solidFill>
                <a:ea typeface="楷体_GB2312" pitchFamily="49" charset="-122"/>
              </a:rPr>
              <a:t>2000</a:t>
            </a:r>
            <a:r>
              <a:rPr lang="zh-CN" altLang="en-US" sz="2800" b="1">
                <a:solidFill>
                  <a:schemeClr val="accent2"/>
                </a:solidFill>
                <a:ea typeface="楷体_GB2312" pitchFamily="49" charset="-122"/>
              </a:rPr>
              <a:t>）</a:t>
            </a:r>
          </a:p>
          <a:p>
            <a:pPr eaLnBrk="1" hangingPunct="1">
              <a:lnSpc>
                <a:spcPct val="80000"/>
              </a:lnSpc>
            </a:pPr>
            <a:r>
              <a:rPr lang="zh-CN" altLang="en-US" sz="2800" b="1">
                <a:solidFill>
                  <a:schemeClr val="accent2"/>
                </a:solidFill>
                <a:ea typeface="楷体_GB2312" pitchFamily="49" charset="-122"/>
              </a:rPr>
              <a:t>中科大天文学系（</a:t>
            </a:r>
            <a:r>
              <a:rPr lang="en-US" altLang="zh-CN" sz="2800" b="1">
                <a:solidFill>
                  <a:schemeClr val="accent2"/>
                </a:solidFill>
                <a:ea typeface="楷体_GB2312" pitchFamily="49" charset="-122"/>
              </a:rPr>
              <a:t>2009</a:t>
            </a:r>
            <a:r>
              <a:rPr lang="zh-CN" altLang="en-US" sz="2800" b="1">
                <a:solidFill>
                  <a:schemeClr val="accent2"/>
                </a:solidFill>
                <a:ea typeface="楷体_GB2312" pitchFamily="49" charset="-122"/>
              </a:rPr>
              <a:t>）</a:t>
            </a:r>
          </a:p>
          <a:p>
            <a:pPr eaLnBrk="1" hangingPunct="1">
              <a:lnSpc>
                <a:spcPct val="80000"/>
              </a:lnSpc>
            </a:pPr>
            <a:r>
              <a:rPr lang="zh-CN" altLang="en-US" sz="2800" b="1">
                <a:solidFill>
                  <a:schemeClr val="accent2"/>
                </a:solidFill>
                <a:ea typeface="楷体_GB2312" pitchFamily="49" charset="-122"/>
              </a:rPr>
              <a:t>厦门大学天文系（</a:t>
            </a:r>
            <a:r>
              <a:rPr lang="en-US" altLang="zh-CN" sz="2800" b="1">
                <a:solidFill>
                  <a:schemeClr val="accent2"/>
                </a:solidFill>
                <a:ea typeface="楷体_GB2312" pitchFamily="49" charset="-122"/>
              </a:rPr>
              <a:t>2012</a:t>
            </a:r>
            <a:r>
              <a:rPr lang="zh-CN" altLang="en-US" sz="2800" b="1">
                <a:solidFill>
                  <a:schemeClr val="accent2"/>
                </a:solidFill>
                <a:ea typeface="楷体_GB2312" pitchFamily="49" charset="-122"/>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紫台">
            <a:extLst>
              <a:ext uri="{FF2B5EF4-FFF2-40B4-BE49-F238E27FC236}">
                <a16:creationId xmlns:a16="http://schemas.microsoft.com/office/drawing/2014/main" id="{F2187829-89D0-40B7-A5A6-785F46887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052513"/>
            <a:ext cx="7993062" cy="499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a:extLst>
              <a:ext uri="{FF2B5EF4-FFF2-40B4-BE49-F238E27FC236}">
                <a16:creationId xmlns:a16="http://schemas.microsoft.com/office/drawing/2014/main" id="{8E0E17F2-3BF7-457B-A1E4-7B4A29D8E74C}"/>
              </a:ext>
            </a:extLst>
          </p:cNvPr>
          <p:cNvSpPr txBox="1">
            <a:spLocks noChangeArrowheads="1"/>
          </p:cNvSpPr>
          <p:nvPr/>
        </p:nvSpPr>
        <p:spPr bwMode="auto">
          <a:xfrm>
            <a:off x="3108325" y="192088"/>
            <a:ext cx="323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000">
                <a:latin typeface="Times New Roman" panose="02020603050405020304" pitchFamily="18" charset="0"/>
                <a:ea typeface="隶书" panose="02010509060101010101" pitchFamily="49" charset="-122"/>
              </a:rPr>
              <a:t>紫金山天文台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北台">
            <a:extLst>
              <a:ext uri="{FF2B5EF4-FFF2-40B4-BE49-F238E27FC236}">
                <a16:creationId xmlns:a16="http://schemas.microsoft.com/office/drawing/2014/main" id="{BFA4E569-282F-4640-B828-B973274CDA9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8486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3">
            <a:extLst>
              <a:ext uri="{FF2B5EF4-FFF2-40B4-BE49-F238E27FC236}">
                <a16:creationId xmlns:a16="http://schemas.microsoft.com/office/drawing/2014/main" id="{98F9A805-4A49-4D39-9583-FC0E4B886B46}"/>
              </a:ext>
            </a:extLst>
          </p:cNvPr>
          <p:cNvSpPr txBox="1">
            <a:spLocks noChangeArrowheads="1"/>
          </p:cNvSpPr>
          <p:nvPr/>
        </p:nvSpPr>
        <p:spPr bwMode="auto">
          <a:xfrm>
            <a:off x="2484438" y="476250"/>
            <a:ext cx="424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4000">
                <a:latin typeface="Times New Roman" panose="02020603050405020304" pitchFamily="18" charset="0"/>
                <a:ea typeface="隶书" panose="02010509060101010101" pitchFamily="49" charset="-122"/>
              </a:rPr>
              <a:t>国家天文台兴隆站</a:t>
            </a:r>
            <a:endParaRPr lang="zh-CN" altLang="en-US" sz="1800">
              <a:latin typeface="Times New Roman" panose="02020603050405020304" pitchFamily="18" charset="0"/>
              <a:ea typeface="隶书" panose="020105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国家天文台兴隆观测站2">
            <a:extLst>
              <a:ext uri="{FF2B5EF4-FFF2-40B4-BE49-F238E27FC236}">
                <a16:creationId xmlns:a16="http://schemas.microsoft.com/office/drawing/2014/main" id="{F5326A73-BDF9-4EE8-8FEE-D7DE995B1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0"/>
            <a:ext cx="5257800"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
            <a:extLst>
              <a:ext uri="{FF2B5EF4-FFF2-40B4-BE49-F238E27FC236}">
                <a16:creationId xmlns:a16="http://schemas.microsoft.com/office/drawing/2014/main" id="{35EB7AC2-3494-4A0F-A828-498941A2A4EE}"/>
              </a:ext>
            </a:extLst>
          </p:cNvPr>
          <p:cNvSpPr>
            <a:spLocks noChangeArrowheads="1"/>
          </p:cNvSpPr>
          <p:nvPr/>
        </p:nvSpPr>
        <p:spPr bwMode="auto">
          <a:xfrm>
            <a:off x="3492500" y="6021388"/>
            <a:ext cx="1811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800">
                <a:solidFill>
                  <a:schemeClr val="bg1"/>
                </a:solidFill>
                <a:latin typeface="宋体" panose="02010600030101010101" pitchFamily="2" charset="-122"/>
              </a:rPr>
              <a:t>1994</a:t>
            </a:r>
            <a:r>
              <a:rPr lang="zh-CN" altLang="en-US" sz="2800">
                <a:solidFill>
                  <a:schemeClr val="bg1"/>
                </a:solidFill>
                <a:latin typeface="宋体" panose="02010600030101010101" pitchFamily="2" charset="-122"/>
              </a:rPr>
              <a:t>年</a:t>
            </a:r>
            <a:r>
              <a:rPr lang="en-US" altLang="zh-CN" sz="2800">
                <a:solidFill>
                  <a:schemeClr val="bg1"/>
                </a:solidFill>
                <a:latin typeface="宋体" panose="02010600030101010101" pitchFamily="2" charset="-122"/>
              </a:rPr>
              <a:t>5</a:t>
            </a:r>
            <a:r>
              <a:rPr lang="zh-CN" altLang="en-US" sz="2800">
                <a:solidFill>
                  <a:schemeClr val="bg1"/>
                </a:solidFill>
                <a:latin typeface="宋体" panose="02010600030101010101" pitchFamily="2" charset="-122"/>
              </a:rPr>
              <a:t>月</a:t>
            </a:r>
            <a:endParaRPr lang="zh-CN" altLang="en-US" sz="2800">
              <a:solidFill>
                <a:schemeClr val="bg1"/>
              </a:solidFill>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EB14ADB-0500-4535-B74C-E42CC6A80062}"/>
              </a:ext>
            </a:extLst>
          </p:cNvPr>
          <p:cNvSpPr>
            <a:spLocks noGrp="1" noChangeArrowheads="1"/>
          </p:cNvSpPr>
          <p:nvPr>
            <p:ph idx="1"/>
          </p:nvPr>
        </p:nvSpPr>
        <p:spPr>
          <a:xfrm>
            <a:off x="611188" y="620713"/>
            <a:ext cx="7920037" cy="5545137"/>
          </a:xfrm>
        </p:spPr>
        <p:txBody>
          <a:bodyPr/>
          <a:lstStyle/>
          <a:p>
            <a:pPr eaLnBrk="1" hangingPunct="1">
              <a:lnSpc>
                <a:spcPct val="90000"/>
              </a:lnSpc>
              <a:buFontTx/>
              <a:buNone/>
            </a:pPr>
            <a:endParaRPr lang="zh-CN" altLang="en-US">
              <a:latin typeface="楷体_GB2312" pitchFamily="49" charset="-122"/>
              <a:ea typeface="楷体_GB2312" pitchFamily="49" charset="-122"/>
            </a:endParaRPr>
          </a:p>
          <a:p>
            <a:pPr eaLnBrk="1" hangingPunct="1">
              <a:lnSpc>
                <a:spcPct val="90000"/>
              </a:lnSpc>
              <a:buFontTx/>
              <a:buNone/>
            </a:pPr>
            <a:r>
              <a:rPr lang="zh-CN" altLang="en-US">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公元前</a:t>
            </a:r>
            <a:r>
              <a:rPr lang="en-US" altLang="zh-CN" b="1">
                <a:solidFill>
                  <a:schemeClr val="accent2"/>
                </a:solidFill>
                <a:latin typeface="楷体_GB2312" pitchFamily="49" charset="-122"/>
                <a:ea typeface="楷体_GB2312" pitchFamily="49" charset="-122"/>
              </a:rPr>
              <a:t>13</a:t>
            </a:r>
            <a:r>
              <a:rPr lang="zh-CN" altLang="en-US" b="1">
                <a:solidFill>
                  <a:schemeClr val="accent2"/>
                </a:solidFill>
                <a:latin typeface="楷体_GB2312" pitchFamily="49" charset="-122"/>
                <a:ea typeface="楷体_GB2312" pitchFamily="49" charset="-122"/>
              </a:rPr>
              <a:t>世纪，古代巴比伦人把黄道附近的星座确定为</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个，依次称为：白羊座、金牛座、双子座、巨蟹座、狮子座、室女座、天秤座、天蝎座、人马座、摩羯座、宝瓶座和双鱼座。古代天文学家为了表达太阳在黄道上所处的位置而将黄道这个大圆划分为</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段，称为黄道</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宫，每宫占</a:t>
            </a:r>
            <a:r>
              <a:rPr lang="en-US" altLang="zh-CN" b="1">
                <a:solidFill>
                  <a:schemeClr val="accent2"/>
                </a:solidFill>
                <a:latin typeface="楷体_GB2312" pitchFamily="49" charset="-122"/>
                <a:ea typeface="楷体_GB2312" pitchFamily="49" charset="-122"/>
              </a:rPr>
              <a:t>30</a:t>
            </a:r>
            <a:r>
              <a:rPr lang="zh-CN" altLang="en-US" b="1">
                <a:solidFill>
                  <a:schemeClr val="accent2"/>
                </a:solidFill>
                <a:latin typeface="楷体_GB2312" pitchFamily="49" charset="-122"/>
                <a:ea typeface="楷体_GB2312" pitchFamily="49" charset="-122"/>
              </a:rPr>
              <a:t>度，又将黄道</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宫和黄道附近的</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个星座联系起来。如白羊座所在的那个宫称为白羊宫。</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a:extLst>
              <a:ext uri="{FF2B5EF4-FFF2-40B4-BE49-F238E27FC236}">
                <a16:creationId xmlns:a16="http://schemas.microsoft.com/office/drawing/2014/main" id="{31B2CED2-E9FD-427C-8D1B-EEFECFD24B98}"/>
              </a:ext>
            </a:extLst>
          </p:cNvPr>
          <p:cNvSpPr>
            <a:spLocks noGrp="1" noChangeArrowheads="1"/>
          </p:cNvSpPr>
          <p:nvPr>
            <p:ph type="title" idx="4294967295"/>
          </p:nvPr>
        </p:nvSpPr>
        <p:spPr bwMode="auto">
          <a:xfrm>
            <a:off x="395288" y="1700213"/>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a:solidFill>
                  <a:srgbClr val="000066"/>
                </a:solidFill>
                <a:latin typeface="宋体" panose="02010600030101010101" pitchFamily="2" charset="-122"/>
              </a:rPr>
              <a:t>第一章   绪   论</a:t>
            </a:r>
            <a:r>
              <a:rPr lang="zh-CN" altLang="en-US"/>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E784717-0578-4747-88EF-17C7C50F681A}"/>
              </a:ext>
            </a:extLst>
          </p:cNvPr>
          <p:cNvSpPr>
            <a:spLocks noGrp="1" noChangeArrowheads="1"/>
          </p:cNvSpPr>
          <p:nvPr>
            <p:ph idx="1"/>
          </p:nvPr>
        </p:nvSpPr>
        <p:spPr/>
        <p:txBody>
          <a:bodyPr/>
          <a:lstStyle/>
          <a:p>
            <a:pPr eaLnBrk="1" hangingPunct="1"/>
            <a:endParaRPr lang="zh-CN" altLang="en-US"/>
          </a:p>
        </p:txBody>
      </p:sp>
      <p:pic>
        <p:nvPicPr>
          <p:cNvPr id="25603" name="Picture 3" descr="AT01FG12">
            <a:extLst>
              <a:ext uri="{FF2B5EF4-FFF2-40B4-BE49-F238E27FC236}">
                <a16:creationId xmlns:a16="http://schemas.microsoft.com/office/drawing/2014/main" id="{892E80FF-9DA3-47C4-B90F-C195BEF88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4">
            <a:extLst>
              <a:ext uri="{FF2B5EF4-FFF2-40B4-BE49-F238E27FC236}">
                <a16:creationId xmlns:a16="http://schemas.microsoft.com/office/drawing/2014/main" id="{44ECC24D-8845-4E52-9BE8-C3F25F464E4C}"/>
              </a:ext>
            </a:extLst>
          </p:cNvPr>
          <p:cNvSpPr txBox="1">
            <a:spLocks noChangeArrowheads="1"/>
          </p:cNvSpPr>
          <p:nvPr/>
        </p:nvSpPr>
        <p:spPr bwMode="auto">
          <a:xfrm>
            <a:off x="1331913" y="602138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lang="zh-CN" altLang="en-US" sz="2800">
              <a:latin typeface="Times New Roman" panose="02020603050405020304" pitchFamily="18" charset="0"/>
              <a:ea typeface="楷体_GB2312" pitchFamily="49" charset="-122"/>
            </a:endParaRPr>
          </a:p>
        </p:txBody>
      </p:sp>
      <p:sp>
        <p:nvSpPr>
          <p:cNvPr id="25605" name="Text Box 5">
            <a:extLst>
              <a:ext uri="{FF2B5EF4-FFF2-40B4-BE49-F238E27FC236}">
                <a16:creationId xmlns:a16="http://schemas.microsoft.com/office/drawing/2014/main" id="{2CFFDB1E-E4D6-4CE8-9910-7F70C46FA30C}"/>
              </a:ext>
            </a:extLst>
          </p:cNvPr>
          <p:cNvSpPr txBox="1">
            <a:spLocks noChangeArrowheads="1"/>
          </p:cNvSpPr>
          <p:nvPr/>
        </p:nvSpPr>
        <p:spPr bwMode="auto">
          <a:xfrm>
            <a:off x="1187450" y="5876925"/>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a:latin typeface="Times New Roman" panose="02020603050405020304" pitchFamily="18" charset="0"/>
                <a:ea typeface="楷体_GB2312" pitchFamily="49" charset="-122"/>
              </a:rPr>
              <a:t>宝瓶</a:t>
            </a:r>
          </a:p>
        </p:txBody>
      </p:sp>
      <p:sp>
        <p:nvSpPr>
          <p:cNvPr id="25606" name="Text Box 6">
            <a:extLst>
              <a:ext uri="{FF2B5EF4-FFF2-40B4-BE49-F238E27FC236}">
                <a16:creationId xmlns:a16="http://schemas.microsoft.com/office/drawing/2014/main" id="{C56593A9-1937-4769-ABA1-977EB64F7DBF}"/>
              </a:ext>
            </a:extLst>
          </p:cNvPr>
          <p:cNvSpPr txBox="1">
            <a:spLocks noChangeArrowheads="1"/>
          </p:cNvSpPr>
          <p:nvPr/>
        </p:nvSpPr>
        <p:spPr bwMode="auto">
          <a:xfrm>
            <a:off x="1403350" y="602138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2800">
              <a:latin typeface="Times New Roman" panose="02020603050405020304" pitchFamily="18" charset="0"/>
              <a:ea typeface="楷体_GB2312" pitchFamily="49" charset="-122"/>
            </a:endParaRPr>
          </a:p>
        </p:txBody>
      </p:sp>
      <p:sp>
        <p:nvSpPr>
          <p:cNvPr id="25607" name="Text Box 7">
            <a:extLst>
              <a:ext uri="{FF2B5EF4-FFF2-40B4-BE49-F238E27FC236}">
                <a16:creationId xmlns:a16="http://schemas.microsoft.com/office/drawing/2014/main" id="{6726FCC5-9F64-46D0-8411-77B8C291835B}"/>
              </a:ext>
            </a:extLst>
          </p:cNvPr>
          <p:cNvSpPr txBox="1">
            <a:spLocks noChangeArrowheads="1"/>
          </p:cNvSpPr>
          <p:nvPr/>
        </p:nvSpPr>
        <p:spPr bwMode="auto">
          <a:xfrm>
            <a:off x="1547813" y="6338888"/>
            <a:ext cx="184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2800">
                <a:latin typeface="Times New Roman" panose="02020603050405020304" pitchFamily="18" charset="0"/>
                <a:ea typeface="楷体_GB2312" pitchFamily="49" charset="-122"/>
              </a:rPr>
              <a:t>宝宝</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200667113537852">
            <a:extLst>
              <a:ext uri="{FF2B5EF4-FFF2-40B4-BE49-F238E27FC236}">
                <a16:creationId xmlns:a16="http://schemas.microsoft.com/office/drawing/2014/main" id="{9FB833AB-8150-4AD1-8D17-33BAA6A63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268413"/>
            <a:ext cx="7777163"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918B40B-5D21-4811-9121-77BAACC8346D}"/>
              </a:ext>
            </a:extLst>
          </p:cNvPr>
          <p:cNvSpPr>
            <a:spLocks noGrp="1" noChangeArrowheads="1"/>
          </p:cNvSpPr>
          <p:nvPr>
            <p:ph type="body" idx="4294967295"/>
          </p:nvPr>
        </p:nvSpPr>
        <p:spPr>
          <a:xfrm>
            <a:off x="539750" y="1700213"/>
            <a:ext cx="3384550" cy="3457575"/>
          </a:xfrm>
        </p:spPr>
        <p:txBody>
          <a:bodyPr/>
          <a:lstStyle/>
          <a:p>
            <a:pPr eaLnBrk="1" hangingPunct="1">
              <a:buFontTx/>
              <a:buNone/>
            </a:pPr>
            <a:endParaRPr lang="zh-CN" altLang="en-US"/>
          </a:p>
          <a:p>
            <a:pPr eaLnBrk="1" hangingPunct="1"/>
            <a:r>
              <a:rPr lang="zh-CN" altLang="en-US" b="1">
                <a:solidFill>
                  <a:schemeClr val="accent2"/>
                </a:solidFill>
              </a:rPr>
              <a:t>哥白尼的日心说</a:t>
            </a:r>
          </a:p>
          <a:p>
            <a:pPr eaLnBrk="1" hangingPunct="1"/>
            <a:r>
              <a:rPr lang="zh-CN" altLang="en-US" b="1">
                <a:solidFill>
                  <a:schemeClr val="accent2"/>
                </a:solidFill>
              </a:rPr>
              <a:t>伽利略、开普勒、赫歇尔、牛顿、哈勃等</a:t>
            </a:r>
          </a:p>
          <a:p>
            <a:pPr eaLnBrk="1" hangingPunct="1">
              <a:buFontTx/>
              <a:buNone/>
            </a:pPr>
            <a:endParaRPr lang="zh-CN" altLang="en-US" b="1">
              <a:solidFill>
                <a:schemeClr val="accent2"/>
              </a:solidFill>
            </a:endParaRPr>
          </a:p>
        </p:txBody>
      </p:sp>
      <p:pic>
        <p:nvPicPr>
          <p:cNvPr id="27651" name="Picture 3" descr="0ef211240cf75c01c89559a7">
            <a:extLst>
              <a:ext uri="{FF2B5EF4-FFF2-40B4-BE49-F238E27FC236}">
                <a16:creationId xmlns:a16="http://schemas.microsoft.com/office/drawing/2014/main" id="{5B6DEB68-14C6-413E-8CC1-D31956F39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908050"/>
            <a:ext cx="40259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4">
            <a:extLst>
              <a:ext uri="{FF2B5EF4-FFF2-40B4-BE49-F238E27FC236}">
                <a16:creationId xmlns:a16="http://schemas.microsoft.com/office/drawing/2014/main" id="{F99117E7-0C60-4A24-9E2D-E12FBA9C7579}"/>
              </a:ext>
            </a:extLst>
          </p:cNvPr>
          <p:cNvSpPr>
            <a:spLocks noChangeArrowheads="1"/>
          </p:cNvSpPr>
          <p:nvPr/>
        </p:nvSpPr>
        <p:spPr bwMode="auto">
          <a:xfrm>
            <a:off x="5148263" y="5084763"/>
            <a:ext cx="338455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pPr>
            <a:endParaRPr lang="zh-CN" altLang="en-US" sz="3200" b="1">
              <a:solidFill>
                <a:srgbClr val="FFFF00"/>
              </a:solidFill>
              <a:latin typeface="Arial" panose="020B0604020202020204" pitchFamily="34" charset="0"/>
              <a:ea typeface="楷体_GB2312" pitchFamily="49" charset="-122"/>
            </a:endParaRPr>
          </a:p>
          <a:p>
            <a:pPr algn="ctr" eaLnBrk="1" hangingPunct="1">
              <a:spcBef>
                <a:spcPct val="20000"/>
              </a:spcBef>
            </a:pPr>
            <a:r>
              <a:rPr lang="zh-CN" altLang="en-US" sz="3200" b="1">
                <a:solidFill>
                  <a:srgbClr val="2D2D8A"/>
                </a:solidFill>
                <a:latin typeface="Arial" panose="020B0604020202020204" pitchFamily="34" charset="0"/>
                <a:ea typeface="楷体_GB2312" pitchFamily="49" charset="-122"/>
              </a:rPr>
              <a:t>尼古拉</a:t>
            </a:r>
            <a:r>
              <a:rPr lang="en-US" altLang="zh-CN" sz="3200" b="1">
                <a:solidFill>
                  <a:srgbClr val="2D2D8A"/>
                </a:solidFill>
                <a:latin typeface="Arial" panose="020B0604020202020204" pitchFamily="34" charset="0"/>
                <a:ea typeface="楷体_GB2312" pitchFamily="49" charset="-122"/>
              </a:rPr>
              <a:t>·</a:t>
            </a:r>
            <a:r>
              <a:rPr lang="zh-CN" altLang="en-US" sz="3200" b="1">
                <a:solidFill>
                  <a:srgbClr val="2D2D8A"/>
                </a:solidFill>
                <a:latin typeface="Arial" panose="020B0604020202020204" pitchFamily="34" charset="0"/>
                <a:ea typeface="楷体_GB2312" pitchFamily="49" charset="-122"/>
              </a:rPr>
              <a:t>哥白尼</a:t>
            </a:r>
          </a:p>
          <a:p>
            <a:pPr algn="ctr" eaLnBrk="1" hangingPunct="1">
              <a:spcBef>
                <a:spcPct val="20000"/>
              </a:spcBef>
            </a:pPr>
            <a:endParaRPr lang="zh-CN" altLang="en-US" sz="3200" b="1">
              <a:solidFill>
                <a:srgbClr val="FFFF00"/>
              </a:solidFill>
              <a:latin typeface="Arial" panose="020B0604020202020204" pitchFamily="34" charset="0"/>
              <a:ea typeface="楷体_GB2312"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a:extLst>
              <a:ext uri="{FF2B5EF4-FFF2-40B4-BE49-F238E27FC236}">
                <a16:creationId xmlns:a16="http://schemas.microsoft.com/office/drawing/2014/main" id="{7BD86245-E483-4C68-B651-A5589494F1E7}"/>
              </a:ext>
            </a:extLst>
          </p:cNvPr>
          <p:cNvSpPr txBox="1">
            <a:spLocks noChangeArrowheads="1"/>
          </p:cNvSpPr>
          <p:nvPr/>
        </p:nvSpPr>
        <p:spPr bwMode="auto">
          <a:xfrm>
            <a:off x="36513" y="188913"/>
            <a:ext cx="9151937" cy="618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600">
                <a:solidFill>
                  <a:schemeClr val="accent2"/>
                </a:solidFill>
                <a:latin typeface="楷体_GB2312" pitchFamily="49" charset="-122"/>
                <a:ea typeface="楷体_GB2312" pitchFamily="49" charset="-122"/>
              </a:rPr>
              <a:t> </a:t>
            </a:r>
            <a:r>
              <a:rPr lang="zh-CN" altLang="en-US" sz="4000" b="1">
                <a:solidFill>
                  <a:schemeClr val="accent2"/>
                </a:solidFill>
                <a:latin typeface="楷体_GB2312" pitchFamily="49" charset="-122"/>
                <a:ea typeface="楷体_GB2312" pitchFamily="49" charset="-122"/>
                <a:sym typeface="宋体" panose="02010600030101010101" pitchFamily="2" charset="-122"/>
              </a:rPr>
              <a:t>§２.</a:t>
            </a:r>
            <a:r>
              <a:rPr lang="zh-CN" altLang="en-US" sz="4000" b="1">
                <a:solidFill>
                  <a:schemeClr val="accent2"/>
                </a:solidFill>
                <a:latin typeface="楷体_GB2312" pitchFamily="49" charset="-122"/>
                <a:ea typeface="楷体_GB2312" pitchFamily="49" charset="-122"/>
                <a:sym typeface="Arial" panose="020B0604020202020204" pitchFamily="34" charset="0"/>
              </a:rPr>
              <a:t>2 天文学的研究对象与研究特点</a:t>
            </a:r>
          </a:p>
          <a:p>
            <a:pPr eaLnBrk="1" hangingPunct="1"/>
            <a:r>
              <a:rPr lang="zh-CN" altLang="en-US" sz="3600" b="1">
                <a:solidFill>
                  <a:schemeClr val="accent2"/>
                </a:solidFill>
                <a:latin typeface="楷体_GB2312" pitchFamily="49" charset="-122"/>
                <a:ea typeface="楷体_GB2312" pitchFamily="49" charset="-122"/>
              </a:rPr>
              <a:t>  </a:t>
            </a:r>
          </a:p>
          <a:p>
            <a:pPr eaLnBrk="1" hangingPunct="1"/>
            <a:r>
              <a:rPr lang="zh-CN" altLang="en-US" sz="3600" b="1">
                <a:solidFill>
                  <a:schemeClr val="accent2"/>
                </a:solidFill>
                <a:latin typeface="楷体_GB2312" pitchFamily="49" charset="-122"/>
                <a:ea typeface="楷体_GB2312" pitchFamily="49" charset="-122"/>
              </a:rPr>
              <a:t>天文学 （</a:t>
            </a:r>
            <a:r>
              <a:rPr lang="en-US" altLang="zh-CN" sz="3600" b="1">
                <a:solidFill>
                  <a:schemeClr val="accent2"/>
                </a:solidFill>
                <a:latin typeface="楷体_GB2312" pitchFamily="49" charset="-122"/>
                <a:ea typeface="楷体_GB2312" pitchFamily="49" charset="-122"/>
              </a:rPr>
              <a:t>Astronomy----Star + Law</a:t>
            </a:r>
            <a:r>
              <a:rPr lang="zh-CN" altLang="en-US" sz="3600" b="1">
                <a:solidFill>
                  <a:schemeClr val="accent2"/>
                </a:solidFill>
                <a:latin typeface="楷体_GB2312" pitchFamily="49" charset="-122"/>
                <a:ea typeface="楷体_GB2312" pitchFamily="49" charset="-122"/>
              </a:rPr>
              <a:t>）：</a:t>
            </a:r>
            <a:endParaRPr lang="zh-CN" altLang="en-US" sz="3200" b="1">
              <a:solidFill>
                <a:schemeClr val="accent2"/>
              </a:solidFill>
              <a:latin typeface="楷体_GB2312" pitchFamily="49" charset="-122"/>
              <a:ea typeface="楷体_GB2312" pitchFamily="49" charset="-122"/>
            </a:endParaRPr>
          </a:p>
          <a:p>
            <a:pPr eaLnBrk="1" hangingPunct="1"/>
            <a:r>
              <a:rPr lang="zh-CN" altLang="en-US" sz="3200">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天文学是研究宇宙间天体</a:t>
            </a:r>
            <a:r>
              <a:rPr lang="en-US" altLang="zh-CN" sz="3200" b="1">
                <a:solidFill>
                  <a:schemeClr val="accent2"/>
                </a:solidFill>
                <a:latin typeface="楷体_GB2312" pitchFamily="49" charset="-122"/>
                <a:ea typeface="楷体_GB2312" pitchFamily="49" charset="-122"/>
              </a:rPr>
              <a:t>(</a:t>
            </a:r>
            <a:r>
              <a:rPr lang="zh-CN" altLang="en-US" sz="3200" b="1">
                <a:solidFill>
                  <a:schemeClr val="accent2"/>
                </a:solidFill>
                <a:latin typeface="楷体_GB2312" pitchFamily="49" charset="-122"/>
                <a:ea typeface="楷体_GB2312" pitchFamily="49" charset="-122"/>
              </a:rPr>
              <a:t>天体、天体系统</a:t>
            </a:r>
          </a:p>
          <a:p>
            <a:pPr eaLnBrk="1" hangingPunct="1"/>
            <a:r>
              <a:rPr lang="zh-CN" altLang="en-US" sz="3200" b="1">
                <a:solidFill>
                  <a:schemeClr val="accent2"/>
                </a:solidFill>
                <a:latin typeface="楷体_GB2312" pitchFamily="49" charset="-122"/>
                <a:ea typeface="楷体_GB2312" pitchFamily="49" charset="-122"/>
              </a:rPr>
              <a:t>以至整个宇宙</a:t>
            </a:r>
            <a:r>
              <a:rPr lang="en-US" altLang="zh-CN" sz="3200" b="1">
                <a:solidFill>
                  <a:schemeClr val="accent2"/>
                </a:solidFill>
                <a:latin typeface="楷体_GB2312" pitchFamily="49" charset="-122"/>
                <a:ea typeface="楷体_GB2312" pitchFamily="49" charset="-122"/>
              </a:rPr>
              <a:t>)</a:t>
            </a:r>
            <a:r>
              <a:rPr lang="zh-CN" altLang="en-US" sz="3200" b="1">
                <a:solidFill>
                  <a:schemeClr val="accent2"/>
                </a:solidFill>
                <a:latin typeface="楷体_GB2312" pitchFamily="49" charset="-122"/>
                <a:ea typeface="楷体_GB2312" pitchFamily="49" charset="-122"/>
              </a:rPr>
              <a:t>的科学。它研究天体的位置和运</a:t>
            </a:r>
          </a:p>
          <a:p>
            <a:pPr eaLnBrk="1" hangingPunct="1"/>
            <a:r>
              <a:rPr lang="zh-CN" altLang="en-US" sz="3200" b="1">
                <a:solidFill>
                  <a:schemeClr val="accent2"/>
                </a:solidFill>
                <a:latin typeface="楷体_GB2312" pitchFamily="49" charset="-122"/>
                <a:ea typeface="楷体_GB2312" pitchFamily="49" charset="-122"/>
              </a:rPr>
              <a:t>动，研究它们的化学组成、物理状态和过程，</a:t>
            </a:r>
          </a:p>
          <a:p>
            <a:pPr eaLnBrk="1" hangingPunct="1"/>
            <a:r>
              <a:rPr lang="zh-CN" altLang="en-US" sz="3200" b="1">
                <a:solidFill>
                  <a:schemeClr val="accent2"/>
                </a:solidFill>
                <a:latin typeface="楷体_GB2312" pitchFamily="49" charset="-122"/>
                <a:ea typeface="楷体_GB2312" pitchFamily="49" charset="-122"/>
              </a:rPr>
              <a:t>它们的结构和演化。</a:t>
            </a:r>
          </a:p>
          <a:p>
            <a:pPr eaLnBrk="1" hangingPunct="1"/>
            <a:r>
              <a:rPr lang="zh-CN" altLang="en-US" sz="3200" b="1">
                <a:solidFill>
                  <a:schemeClr val="accent2"/>
                </a:solidFill>
                <a:latin typeface="楷体_GB2312" pitchFamily="49" charset="-122"/>
                <a:ea typeface="楷体_GB2312" pitchFamily="49" charset="-122"/>
              </a:rPr>
              <a:t>    天文学是自然科学中一门基础学科（</a:t>
            </a:r>
            <a:r>
              <a:rPr lang="en-US" altLang="zh-CN" sz="3200" b="1">
                <a:solidFill>
                  <a:schemeClr val="accent2"/>
                </a:solidFill>
                <a:latin typeface="楷体_GB2312" pitchFamily="49" charset="-122"/>
                <a:ea typeface="楷体_GB2312" pitchFamily="49" charset="-122"/>
              </a:rPr>
              <a:t>6</a:t>
            </a:r>
            <a:r>
              <a:rPr lang="zh-CN" altLang="en-US" sz="3200" b="1">
                <a:solidFill>
                  <a:schemeClr val="accent2"/>
                </a:solidFill>
                <a:latin typeface="楷体_GB2312" pitchFamily="49" charset="-122"/>
                <a:ea typeface="楷体_GB2312" pitchFamily="49" charset="-122"/>
              </a:rPr>
              <a:t>个）。</a:t>
            </a:r>
          </a:p>
          <a:p>
            <a:pPr eaLnBrk="1" hangingPunct="1"/>
            <a:r>
              <a:rPr lang="zh-CN" altLang="en-US" sz="3200" b="1">
                <a:solidFill>
                  <a:schemeClr val="accent2"/>
                </a:solidFill>
                <a:latin typeface="楷体_GB2312" pitchFamily="49" charset="-122"/>
                <a:ea typeface="楷体_GB2312" pitchFamily="49" charset="-122"/>
              </a:rPr>
              <a:t>    </a:t>
            </a:r>
          </a:p>
          <a:p>
            <a:pPr eaLnBrk="1" hangingPunct="1"/>
            <a:r>
              <a:rPr lang="zh-CN" altLang="en-US" sz="3200" b="1">
                <a:solidFill>
                  <a:schemeClr val="accent2"/>
                </a:solidFill>
                <a:latin typeface="楷体_GB2312" pitchFamily="49" charset="-122"/>
                <a:ea typeface="楷体_GB2312" pitchFamily="49" charset="-122"/>
              </a:rPr>
              <a:t>    天文学是一门古老而又富有生命力的学科。</a:t>
            </a:r>
            <a:endParaRPr lang="zh-CN" altLang="en-US" sz="1800" b="1">
              <a:solidFill>
                <a:schemeClr val="accent2"/>
              </a:solidFill>
              <a:latin typeface="幼圆" panose="02010509060101010101" pitchFamily="49" charset="-122"/>
              <a:ea typeface="幼圆" panose="02010509060101010101" pitchFamily="49" charset="-122"/>
            </a:endParaRPr>
          </a:p>
          <a:p>
            <a:pPr eaLnBrk="1" hangingPunct="1"/>
            <a:r>
              <a:rPr lang="zh-CN" altLang="en-US" sz="3200" b="1">
                <a:solidFill>
                  <a:schemeClr val="accent2"/>
                </a:solidFill>
                <a:latin typeface="Times New Roman" panose="02020603050405020304" pitchFamily="18" charset="0"/>
                <a:ea typeface="楷体_GB2312" pitchFamily="49" charset="-122"/>
              </a:rPr>
              <a:t>        </a:t>
            </a:r>
          </a:p>
          <a:p>
            <a:pPr eaLnBrk="1" hangingPunct="1"/>
            <a:r>
              <a:rPr lang="zh-CN" altLang="en-US" sz="3200" b="1">
                <a:solidFill>
                  <a:schemeClr val="accent2"/>
                </a:solidFill>
                <a:latin typeface="Times New Roman" panose="02020603050405020304" pitchFamily="18" charset="0"/>
                <a:ea typeface="楷体_GB2312" pitchFamily="49" charset="-122"/>
              </a:rPr>
              <a:t>        现代天文学是全电磁波段可观测的科学。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4690">
                                            <p:txEl>
                                              <p:charRg st="35" end="59"/>
                                            </p:txEl>
                                          </p:spTgt>
                                        </p:tgtEl>
                                        <p:attrNameLst>
                                          <p:attrName>style.visibility</p:attrName>
                                        </p:attrNameLst>
                                      </p:cBhvr>
                                      <p:to>
                                        <p:strVal val="visible"/>
                                      </p:to>
                                    </p:set>
                                    <p:animEffect transition="in" filter="wipe(down)">
                                      <p:cBhvr>
                                        <p:cTn id="7" dur="500"/>
                                        <p:tgtEl>
                                          <p:spTgt spid="114690">
                                            <p:txEl>
                                              <p:charRg st="35" end="59"/>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14690">
                                            <p:txEl>
                                              <p:charRg st="59" end="81"/>
                                            </p:txEl>
                                          </p:spTgt>
                                        </p:tgtEl>
                                        <p:attrNameLst>
                                          <p:attrName>style.visibility</p:attrName>
                                        </p:attrNameLst>
                                      </p:cBhvr>
                                      <p:to>
                                        <p:strVal val="visible"/>
                                      </p:to>
                                    </p:set>
                                    <p:animEffect transition="in" filter="wipe(down)">
                                      <p:cBhvr>
                                        <p:cTn id="10" dur="500"/>
                                        <p:tgtEl>
                                          <p:spTgt spid="114690">
                                            <p:txEl>
                                              <p:charRg st="59" end="8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14690">
                                            <p:txEl>
                                              <p:charRg st="81" end="102"/>
                                            </p:txEl>
                                          </p:spTgt>
                                        </p:tgtEl>
                                        <p:attrNameLst>
                                          <p:attrName>style.visibility</p:attrName>
                                        </p:attrNameLst>
                                      </p:cBhvr>
                                      <p:to>
                                        <p:strVal val="visible"/>
                                      </p:to>
                                    </p:set>
                                    <p:animEffect transition="in" filter="wipe(down)">
                                      <p:cBhvr>
                                        <p:cTn id="13" dur="500"/>
                                        <p:tgtEl>
                                          <p:spTgt spid="114690">
                                            <p:txEl>
                                              <p:charRg st="81" end="10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14690">
                                            <p:txEl>
                                              <p:charRg st="102" end="112"/>
                                            </p:txEl>
                                          </p:spTgt>
                                        </p:tgtEl>
                                        <p:attrNameLst>
                                          <p:attrName>style.visibility</p:attrName>
                                        </p:attrNameLst>
                                      </p:cBhvr>
                                      <p:to>
                                        <p:strVal val="visible"/>
                                      </p:to>
                                    </p:set>
                                    <p:animEffect transition="in" filter="wipe(down)">
                                      <p:cBhvr>
                                        <p:cTn id="16" dur="500"/>
                                        <p:tgtEl>
                                          <p:spTgt spid="114690">
                                            <p:txEl>
                                              <p:charRg st="102" end="11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114690">
                                            <p:txEl>
                                              <p:charRg st="147" end="171"/>
                                            </p:txEl>
                                          </p:spTgt>
                                        </p:tgtEl>
                                        <p:attrNameLst>
                                          <p:attrName>style.visibility</p:attrName>
                                        </p:attrNameLst>
                                      </p:cBhvr>
                                      <p:to>
                                        <p:strVal val="visible"/>
                                      </p:to>
                                    </p:set>
                                    <p:animEffect transition="in" filter="wipe(down)">
                                      <p:cBhvr>
                                        <p:cTn id="21" dur="500"/>
                                        <p:tgtEl>
                                          <p:spTgt spid="114690">
                                            <p:txEl>
                                              <p:charRg st="147" end="17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114690">
                                            <p:txEl>
                                              <p:charRg st="180" end="207"/>
                                            </p:txEl>
                                          </p:spTgt>
                                        </p:tgtEl>
                                        <p:attrNameLst>
                                          <p:attrName>style.visibility</p:attrName>
                                        </p:attrNameLst>
                                      </p:cBhvr>
                                      <p:to>
                                        <p:strVal val="visible"/>
                                      </p:to>
                                    </p:set>
                                    <p:animEffect transition="in" filter="wipe(down)">
                                      <p:cBhvr>
                                        <p:cTn id="26" dur="500"/>
                                        <p:tgtEl>
                                          <p:spTgt spid="114690">
                                            <p:txEl>
                                              <p:charRg st="180" end="2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3B2B4B7B-0858-44E8-AF3D-4DDD69464829}"/>
              </a:ext>
            </a:extLst>
          </p:cNvPr>
          <p:cNvSpPr txBox="1">
            <a:spLocks noChangeArrowheads="1"/>
          </p:cNvSpPr>
          <p:nvPr/>
        </p:nvSpPr>
        <p:spPr bwMode="auto">
          <a:xfrm>
            <a:off x="685800" y="457200"/>
            <a:ext cx="76962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endParaRPr lang="zh-CN" altLang="en-US" sz="3200">
              <a:solidFill>
                <a:schemeClr val="tx2"/>
              </a:solidFill>
              <a:latin typeface="Times New Roman" panose="02020603050405020304" pitchFamily="18" charset="0"/>
              <a:ea typeface="楷体_GB2312" pitchFamily="49" charset="-122"/>
            </a:endParaRPr>
          </a:p>
          <a:p>
            <a:pPr eaLnBrk="1" hangingPunct="1">
              <a:spcBef>
                <a:spcPct val="50000"/>
              </a:spcBef>
              <a:buFont typeface="Arial" panose="020B0604020202020204" pitchFamily="34" charset="0"/>
              <a:buChar char="•"/>
            </a:pPr>
            <a:endParaRPr lang="zh-CN" altLang="en-US" sz="1800">
              <a:latin typeface="Times New Roman" panose="02020603050405020304" pitchFamily="18" charset="0"/>
            </a:endParaRPr>
          </a:p>
        </p:txBody>
      </p:sp>
      <p:sp>
        <p:nvSpPr>
          <p:cNvPr id="29699" name="Rectangle 3">
            <a:extLst>
              <a:ext uri="{FF2B5EF4-FFF2-40B4-BE49-F238E27FC236}">
                <a16:creationId xmlns:a16="http://schemas.microsoft.com/office/drawing/2014/main" id="{7B7F409E-A6C9-4F95-B64E-9A1C32BA2D0C}"/>
              </a:ext>
            </a:extLst>
          </p:cNvPr>
          <p:cNvSpPr>
            <a:spLocks noGrp="1" noChangeArrowheads="1"/>
          </p:cNvSpPr>
          <p:nvPr>
            <p:ph type="title"/>
          </p:nvPr>
        </p:nvSpPr>
        <p:spPr>
          <a:xfrm>
            <a:off x="323850" y="333375"/>
            <a:ext cx="8229600" cy="606425"/>
          </a:xfrm>
        </p:spPr>
        <p:txBody>
          <a:bodyPr/>
          <a:lstStyle/>
          <a:p>
            <a:pPr eaLnBrk="1" hangingPunct="1"/>
            <a:r>
              <a:rPr lang="zh-CN" altLang="en-US" b="1">
                <a:solidFill>
                  <a:schemeClr val="accent2"/>
                </a:solidFill>
                <a:ea typeface="楷体_GB2312" pitchFamily="49" charset="-122"/>
              </a:rPr>
              <a:t>天文学的研究特点</a:t>
            </a:r>
          </a:p>
        </p:txBody>
      </p:sp>
      <p:sp>
        <p:nvSpPr>
          <p:cNvPr id="218116" name="Rectangle 4">
            <a:extLst>
              <a:ext uri="{FF2B5EF4-FFF2-40B4-BE49-F238E27FC236}">
                <a16:creationId xmlns:a16="http://schemas.microsoft.com/office/drawing/2014/main" id="{11605587-ECB3-4DBF-8BFD-6A0EE076AE96}"/>
              </a:ext>
            </a:extLst>
          </p:cNvPr>
          <p:cNvSpPr>
            <a:spLocks noGrp="1" noChangeArrowheads="1"/>
          </p:cNvSpPr>
          <p:nvPr>
            <p:ph idx="1"/>
          </p:nvPr>
        </p:nvSpPr>
        <p:spPr>
          <a:xfrm>
            <a:off x="0" y="1268413"/>
            <a:ext cx="9144000" cy="4756150"/>
          </a:xfrm>
        </p:spPr>
        <p:txBody>
          <a:bodyPr/>
          <a:lstStyle/>
          <a:p>
            <a:pPr eaLnBrk="1" hangingPunct="1">
              <a:spcBef>
                <a:spcPct val="50000"/>
              </a:spcBef>
              <a:buClr>
                <a:schemeClr val="folHlink"/>
              </a:buClr>
              <a:buFont typeface="Wingdings" panose="05000000000000000000" pitchFamily="2" charset="2"/>
              <a:buNone/>
            </a:pPr>
            <a:r>
              <a:rPr lang="zh-CN" altLang="en-US">
                <a:solidFill>
                  <a:schemeClr val="accent2"/>
                </a:solidFill>
                <a:ea typeface="楷体_GB2312" pitchFamily="49" charset="-122"/>
              </a:rPr>
              <a:t> </a:t>
            </a:r>
            <a:r>
              <a:rPr lang="zh-CN" altLang="en-US" b="1">
                <a:solidFill>
                  <a:schemeClr val="accent2"/>
                </a:solidFill>
                <a:ea typeface="楷体_GB2312" pitchFamily="49" charset="-122"/>
              </a:rPr>
              <a:t>天文学研究的基础</a:t>
            </a:r>
            <a:r>
              <a:rPr lang="en-US" altLang="zh-CN" b="1">
                <a:solidFill>
                  <a:schemeClr val="accent2"/>
                </a:solidFill>
                <a:ea typeface="楷体_GB2312" pitchFamily="49" charset="-122"/>
              </a:rPr>
              <a:t>——</a:t>
            </a:r>
            <a:r>
              <a:rPr lang="zh-CN" altLang="en-US" b="1">
                <a:solidFill>
                  <a:schemeClr val="accent2"/>
                </a:solidFill>
                <a:ea typeface="楷体_GB2312" pitchFamily="49" charset="-122"/>
              </a:rPr>
              <a:t>观测（观察和测量）</a:t>
            </a:r>
          </a:p>
          <a:p>
            <a:pPr eaLnBrk="1" hangingPunct="1">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天文观测是一种“被动”的试验 </a:t>
            </a:r>
          </a:p>
          <a:p>
            <a:pPr eaLnBrk="1" hangingPunct="1">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观测→理论→观测</a:t>
            </a:r>
          </a:p>
          <a:p>
            <a:pPr eaLnBrk="1" hangingPunct="1">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距离极远</a:t>
            </a:r>
            <a:r>
              <a:rPr lang="en-US" altLang="zh-CN" b="1">
                <a:solidFill>
                  <a:schemeClr val="accent2"/>
                </a:solidFill>
                <a:ea typeface="楷体_GB2312" pitchFamily="49" charset="-122"/>
              </a:rPr>
              <a:t>——</a:t>
            </a:r>
            <a:r>
              <a:rPr lang="zh-CN" altLang="en-US" b="1">
                <a:solidFill>
                  <a:schemeClr val="accent2"/>
                </a:solidFill>
                <a:ea typeface="楷体_GB2312" pitchFamily="49" charset="-122"/>
              </a:rPr>
              <a:t>光年</a:t>
            </a:r>
            <a:r>
              <a:rPr lang="en-US" altLang="zh-CN" b="1">
                <a:solidFill>
                  <a:schemeClr val="accent2"/>
                </a:solidFill>
                <a:ea typeface="楷体_GB2312" pitchFamily="49" charset="-122"/>
              </a:rPr>
              <a:t>(</a:t>
            </a:r>
            <a:r>
              <a:rPr lang="en-US" altLang="zh-CN" b="1">
                <a:solidFill>
                  <a:schemeClr val="accent2"/>
                </a:solidFill>
              </a:rPr>
              <a:t>=9.46×10</a:t>
            </a:r>
            <a:r>
              <a:rPr lang="en-US" altLang="zh-CN" b="1" baseline="30000">
                <a:solidFill>
                  <a:schemeClr val="accent2"/>
                </a:solidFill>
              </a:rPr>
              <a:t>12</a:t>
            </a:r>
            <a:r>
              <a:rPr lang="en-US" altLang="zh-CN" b="1">
                <a:solidFill>
                  <a:schemeClr val="accent2"/>
                </a:solidFill>
              </a:rPr>
              <a:t> km </a:t>
            </a:r>
            <a:r>
              <a:rPr lang="en-US" altLang="zh-CN" b="1">
                <a:solidFill>
                  <a:schemeClr val="accent2"/>
                </a:solidFill>
                <a:ea typeface="楷体_GB2312" pitchFamily="49" charset="-122"/>
              </a:rPr>
              <a:t>) </a:t>
            </a:r>
          </a:p>
          <a:p>
            <a:pPr eaLnBrk="1" hangingPunct="1">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时标极长</a:t>
            </a:r>
            <a:r>
              <a:rPr lang="en-US" altLang="zh-CN" b="1">
                <a:solidFill>
                  <a:schemeClr val="accent2"/>
                </a:solidFill>
                <a:ea typeface="楷体_GB2312" pitchFamily="49" charset="-122"/>
              </a:rPr>
              <a:t>——(</a:t>
            </a:r>
            <a:r>
              <a:rPr lang="zh-CN" altLang="en-US" b="1">
                <a:solidFill>
                  <a:schemeClr val="accent2"/>
                </a:solidFill>
                <a:ea typeface="楷体_GB2312" pitchFamily="49" charset="-122"/>
              </a:rPr>
              <a:t>普通恒星的寿命：</a:t>
            </a:r>
            <a:r>
              <a:rPr lang="en-US" altLang="zh-CN" b="1">
                <a:solidFill>
                  <a:schemeClr val="accent2"/>
                </a:solidFill>
                <a:ea typeface="楷体_GB2312" pitchFamily="49" charset="-122"/>
              </a:rPr>
              <a:t>100</a:t>
            </a:r>
            <a:r>
              <a:rPr lang="zh-CN" altLang="en-US" b="1">
                <a:solidFill>
                  <a:schemeClr val="accent2"/>
                </a:solidFill>
                <a:ea typeface="楷体_GB2312" pitchFamily="49" charset="-122"/>
              </a:rPr>
              <a:t>亿年</a:t>
            </a:r>
            <a:r>
              <a:rPr lang="en-US" altLang="zh-CN" b="1">
                <a:solidFill>
                  <a:schemeClr val="accent2"/>
                </a:solidFill>
                <a:ea typeface="楷体_GB2312" pitchFamily="49" charset="-122"/>
              </a:rPr>
              <a:t>) </a:t>
            </a:r>
          </a:p>
          <a:p>
            <a:pPr eaLnBrk="1" hangingPunct="1">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物理条件极端复杂（温度、密度、压强、磁场）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8116">
                                            <p:txEl>
                                              <p:pRg st="0" end="0"/>
                                            </p:txEl>
                                          </p:spTgt>
                                        </p:tgtEl>
                                        <p:attrNameLst>
                                          <p:attrName>style.visibility</p:attrName>
                                        </p:attrNameLst>
                                      </p:cBhvr>
                                      <p:to>
                                        <p:strVal val="visible"/>
                                      </p:to>
                                    </p:set>
                                    <p:animEffect transition="in" filter="dissolve">
                                      <p:cBhvr>
                                        <p:cTn id="7" dur="500"/>
                                        <p:tgtEl>
                                          <p:spTgt spid="2181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8116">
                                            <p:txEl>
                                              <p:pRg st="1" end="1"/>
                                            </p:txEl>
                                          </p:spTgt>
                                        </p:tgtEl>
                                        <p:attrNameLst>
                                          <p:attrName>style.visibility</p:attrName>
                                        </p:attrNameLst>
                                      </p:cBhvr>
                                      <p:to>
                                        <p:strVal val="visible"/>
                                      </p:to>
                                    </p:set>
                                    <p:animEffect transition="in" filter="dissolve">
                                      <p:cBhvr>
                                        <p:cTn id="12" dur="500"/>
                                        <p:tgtEl>
                                          <p:spTgt spid="2181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8116">
                                            <p:txEl>
                                              <p:pRg st="2" end="2"/>
                                            </p:txEl>
                                          </p:spTgt>
                                        </p:tgtEl>
                                        <p:attrNameLst>
                                          <p:attrName>style.visibility</p:attrName>
                                        </p:attrNameLst>
                                      </p:cBhvr>
                                      <p:to>
                                        <p:strVal val="visible"/>
                                      </p:to>
                                    </p:set>
                                    <p:animEffect transition="in" filter="dissolve">
                                      <p:cBhvr>
                                        <p:cTn id="17" dur="500"/>
                                        <p:tgtEl>
                                          <p:spTgt spid="2181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8116">
                                            <p:txEl>
                                              <p:pRg st="3" end="3"/>
                                            </p:txEl>
                                          </p:spTgt>
                                        </p:tgtEl>
                                        <p:attrNameLst>
                                          <p:attrName>style.visibility</p:attrName>
                                        </p:attrNameLst>
                                      </p:cBhvr>
                                      <p:to>
                                        <p:strVal val="visible"/>
                                      </p:to>
                                    </p:set>
                                    <p:animEffect transition="in" filter="dissolve">
                                      <p:cBhvr>
                                        <p:cTn id="22" dur="500"/>
                                        <p:tgtEl>
                                          <p:spTgt spid="21811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8116">
                                            <p:txEl>
                                              <p:pRg st="4" end="4"/>
                                            </p:txEl>
                                          </p:spTgt>
                                        </p:tgtEl>
                                        <p:attrNameLst>
                                          <p:attrName>style.visibility</p:attrName>
                                        </p:attrNameLst>
                                      </p:cBhvr>
                                      <p:to>
                                        <p:strVal val="visible"/>
                                      </p:to>
                                    </p:set>
                                    <p:animEffect transition="in" filter="dissolve">
                                      <p:cBhvr>
                                        <p:cTn id="27" dur="500"/>
                                        <p:tgtEl>
                                          <p:spTgt spid="21811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18116">
                                            <p:txEl>
                                              <p:pRg st="5" end="5"/>
                                            </p:txEl>
                                          </p:spTgt>
                                        </p:tgtEl>
                                        <p:attrNameLst>
                                          <p:attrName>style.visibility</p:attrName>
                                        </p:attrNameLst>
                                      </p:cBhvr>
                                      <p:to>
                                        <p:strVal val="visible"/>
                                      </p:to>
                                    </p:set>
                                    <p:animEffect transition="in" filter="dissolve">
                                      <p:cBhvr>
                                        <p:cTn id="32" dur="500"/>
                                        <p:tgtEl>
                                          <p:spTgt spid="2181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a:extLst>
              <a:ext uri="{FF2B5EF4-FFF2-40B4-BE49-F238E27FC236}">
                <a16:creationId xmlns:a16="http://schemas.microsoft.com/office/drawing/2014/main" id="{6F55C2E7-106B-4F9B-960E-387E8E490B6C}"/>
              </a:ext>
            </a:extLst>
          </p:cNvPr>
          <p:cNvSpPr>
            <a:spLocks noChangeShapeType="1"/>
          </p:cNvSpPr>
          <p:nvPr/>
        </p:nvSpPr>
        <p:spPr bwMode="auto">
          <a:xfrm>
            <a:off x="3635375"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3" name="Line 3">
            <a:extLst>
              <a:ext uri="{FF2B5EF4-FFF2-40B4-BE49-F238E27FC236}">
                <a16:creationId xmlns:a16="http://schemas.microsoft.com/office/drawing/2014/main" id="{C0166EB3-B544-4781-97FF-023CAB48FDCE}"/>
              </a:ext>
            </a:extLst>
          </p:cNvPr>
          <p:cNvSpPr>
            <a:spLocks noChangeShapeType="1"/>
          </p:cNvSpPr>
          <p:nvPr/>
        </p:nvSpPr>
        <p:spPr bwMode="auto">
          <a:xfrm>
            <a:off x="4140200" y="5300663"/>
            <a:ext cx="0" cy="2159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4" name="Line 4">
            <a:extLst>
              <a:ext uri="{FF2B5EF4-FFF2-40B4-BE49-F238E27FC236}">
                <a16:creationId xmlns:a16="http://schemas.microsoft.com/office/drawing/2014/main" id="{4EFA70C2-0E3C-4A76-825D-8DD1655C4528}"/>
              </a:ext>
            </a:extLst>
          </p:cNvPr>
          <p:cNvSpPr>
            <a:spLocks noChangeShapeType="1"/>
          </p:cNvSpPr>
          <p:nvPr/>
        </p:nvSpPr>
        <p:spPr bwMode="auto">
          <a:xfrm>
            <a:off x="5219700"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5" name="Line 5">
            <a:extLst>
              <a:ext uri="{FF2B5EF4-FFF2-40B4-BE49-F238E27FC236}">
                <a16:creationId xmlns:a16="http://schemas.microsoft.com/office/drawing/2014/main" id="{D42DD1EC-CE75-405B-9923-EF47C88D8AC1}"/>
              </a:ext>
            </a:extLst>
          </p:cNvPr>
          <p:cNvSpPr>
            <a:spLocks noChangeShapeType="1"/>
          </p:cNvSpPr>
          <p:nvPr/>
        </p:nvSpPr>
        <p:spPr bwMode="auto">
          <a:xfrm>
            <a:off x="5867400"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6" name="Line 6">
            <a:extLst>
              <a:ext uri="{FF2B5EF4-FFF2-40B4-BE49-F238E27FC236}">
                <a16:creationId xmlns:a16="http://schemas.microsoft.com/office/drawing/2014/main" id="{F08C81E6-958B-4CA6-996B-F955B684EBB1}"/>
              </a:ext>
            </a:extLst>
          </p:cNvPr>
          <p:cNvSpPr>
            <a:spLocks noChangeShapeType="1"/>
          </p:cNvSpPr>
          <p:nvPr/>
        </p:nvSpPr>
        <p:spPr bwMode="auto">
          <a:xfrm flipH="1">
            <a:off x="6156325" y="5229225"/>
            <a:ext cx="215900" cy="360363"/>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7" name="Text Box 7">
            <a:extLst>
              <a:ext uri="{FF2B5EF4-FFF2-40B4-BE49-F238E27FC236}">
                <a16:creationId xmlns:a16="http://schemas.microsoft.com/office/drawing/2014/main" id="{05F1ACA2-8E7C-4024-A00F-AA32096A44C6}"/>
              </a:ext>
            </a:extLst>
          </p:cNvPr>
          <p:cNvSpPr txBox="1">
            <a:spLocks noChangeArrowheads="1"/>
          </p:cNvSpPr>
          <p:nvPr/>
        </p:nvSpPr>
        <p:spPr bwMode="auto">
          <a:xfrm>
            <a:off x="1692275" y="5589588"/>
            <a:ext cx="518318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a:latin typeface="Times New Roman" panose="02020603050405020304" pitchFamily="18" charset="0"/>
              </a:rPr>
              <a:t>天　体　演　化　学</a:t>
            </a:r>
            <a:endParaRPr lang="zh-CN" altLang="en-US" sz="1400" b="1">
              <a:latin typeface="Arial" panose="020B0604020202020204" pitchFamily="34" charset="0"/>
            </a:endParaRPr>
          </a:p>
        </p:txBody>
      </p:sp>
      <p:sp>
        <p:nvSpPr>
          <p:cNvPr id="30728" name="Line 8">
            <a:extLst>
              <a:ext uri="{FF2B5EF4-FFF2-40B4-BE49-F238E27FC236}">
                <a16:creationId xmlns:a16="http://schemas.microsoft.com/office/drawing/2014/main" id="{0F7952BF-144F-49B5-AD72-5BD33FECD0C2}"/>
              </a:ext>
            </a:extLst>
          </p:cNvPr>
          <p:cNvSpPr>
            <a:spLocks noChangeShapeType="1"/>
          </p:cNvSpPr>
          <p:nvPr/>
        </p:nvSpPr>
        <p:spPr bwMode="auto">
          <a:xfrm>
            <a:off x="2233613"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9" name="Line 9">
            <a:extLst>
              <a:ext uri="{FF2B5EF4-FFF2-40B4-BE49-F238E27FC236}">
                <a16:creationId xmlns:a16="http://schemas.microsoft.com/office/drawing/2014/main" id="{B659CF92-20B5-4D2F-8380-24576F2A10EB}"/>
              </a:ext>
            </a:extLst>
          </p:cNvPr>
          <p:cNvSpPr>
            <a:spLocks noChangeShapeType="1"/>
          </p:cNvSpPr>
          <p:nvPr/>
        </p:nvSpPr>
        <p:spPr bwMode="auto">
          <a:xfrm>
            <a:off x="3492500" y="4005263"/>
            <a:ext cx="0" cy="296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0" name="Line 10">
            <a:extLst>
              <a:ext uri="{FF2B5EF4-FFF2-40B4-BE49-F238E27FC236}">
                <a16:creationId xmlns:a16="http://schemas.microsoft.com/office/drawing/2014/main" id="{7CB3AC68-CA56-4725-92A3-76889B99181F}"/>
              </a:ext>
            </a:extLst>
          </p:cNvPr>
          <p:cNvSpPr>
            <a:spLocks noChangeShapeType="1"/>
          </p:cNvSpPr>
          <p:nvPr/>
        </p:nvSpPr>
        <p:spPr bwMode="auto">
          <a:xfrm>
            <a:off x="2233613" y="4005263"/>
            <a:ext cx="4210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1" name="Line 11">
            <a:extLst>
              <a:ext uri="{FF2B5EF4-FFF2-40B4-BE49-F238E27FC236}">
                <a16:creationId xmlns:a16="http://schemas.microsoft.com/office/drawing/2014/main" id="{D0839CAD-F7CD-479D-8DF7-BF916305C6C6}"/>
              </a:ext>
            </a:extLst>
          </p:cNvPr>
          <p:cNvSpPr>
            <a:spLocks noChangeShapeType="1"/>
          </p:cNvSpPr>
          <p:nvPr/>
        </p:nvSpPr>
        <p:spPr bwMode="auto">
          <a:xfrm>
            <a:off x="2916238"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2" name="Line 12">
            <a:extLst>
              <a:ext uri="{FF2B5EF4-FFF2-40B4-BE49-F238E27FC236}">
                <a16:creationId xmlns:a16="http://schemas.microsoft.com/office/drawing/2014/main" id="{C34E16B0-FDA2-4D6F-B826-09C64B5D2CE4}"/>
              </a:ext>
            </a:extLst>
          </p:cNvPr>
          <p:cNvSpPr>
            <a:spLocks noChangeShapeType="1"/>
          </p:cNvSpPr>
          <p:nvPr/>
        </p:nvSpPr>
        <p:spPr bwMode="auto">
          <a:xfrm>
            <a:off x="4127500"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3" name="Line 13">
            <a:extLst>
              <a:ext uri="{FF2B5EF4-FFF2-40B4-BE49-F238E27FC236}">
                <a16:creationId xmlns:a16="http://schemas.microsoft.com/office/drawing/2014/main" id="{311D9F6A-6D55-4961-B05B-07AE881875A9}"/>
              </a:ext>
            </a:extLst>
          </p:cNvPr>
          <p:cNvSpPr>
            <a:spLocks noChangeShapeType="1"/>
          </p:cNvSpPr>
          <p:nvPr/>
        </p:nvSpPr>
        <p:spPr bwMode="auto">
          <a:xfrm>
            <a:off x="4672013"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4" name="Line 14">
            <a:extLst>
              <a:ext uri="{FF2B5EF4-FFF2-40B4-BE49-F238E27FC236}">
                <a16:creationId xmlns:a16="http://schemas.microsoft.com/office/drawing/2014/main" id="{3B0AD767-8A43-468B-8B7D-56224AD76497}"/>
              </a:ext>
            </a:extLst>
          </p:cNvPr>
          <p:cNvSpPr>
            <a:spLocks noChangeShapeType="1"/>
          </p:cNvSpPr>
          <p:nvPr/>
        </p:nvSpPr>
        <p:spPr bwMode="auto">
          <a:xfrm>
            <a:off x="5207000"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5" name="Line 15">
            <a:extLst>
              <a:ext uri="{FF2B5EF4-FFF2-40B4-BE49-F238E27FC236}">
                <a16:creationId xmlns:a16="http://schemas.microsoft.com/office/drawing/2014/main" id="{4CB6458C-3CFE-4844-93B3-0A7196D2D761}"/>
              </a:ext>
            </a:extLst>
          </p:cNvPr>
          <p:cNvSpPr>
            <a:spLocks noChangeShapeType="1"/>
          </p:cNvSpPr>
          <p:nvPr/>
        </p:nvSpPr>
        <p:spPr bwMode="auto">
          <a:xfrm>
            <a:off x="5761038"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6" name="Line 16">
            <a:extLst>
              <a:ext uri="{FF2B5EF4-FFF2-40B4-BE49-F238E27FC236}">
                <a16:creationId xmlns:a16="http://schemas.microsoft.com/office/drawing/2014/main" id="{9B280FBD-85D2-415A-AFE0-04E483721E42}"/>
              </a:ext>
            </a:extLst>
          </p:cNvPr>
          <p:cNvSpPr>
            <a:spLocks noChangeShapeType="1"/>
          </p:cNvSpPr>
          <p:nvPr/>
        </p:nvSpPr>
        <p:spPr bwMode="auto">
          <a:xfrm>
            <a:off x="6445250" y="4005263"/>
            <a:ext cx="0" cy="296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737" name="Group 17">
            <a:extLst>
              <a:ext uri="{FF2B5EF4-FFF2-40B4-BE49-F238E27FC236}">
                <a16:creationId xmlns:a16="http://schemas.microsoft.com/office/drawing/2014/main" id="{3F1DB90B-9C51-4FC5-9606-2D1783FE3C09}"/>
              </a:ext>
            </a:extLst>
          </p:cNvPr>
          <p:cNvGrpSpPr>
            <a:grpSpLocks/>
          </p:cNvGrpSpPr>
          <p:nvPr/>
        </p:nvGrpSpPr>
        <p:grpSpPr bwMode="auto">
          <a:xfrm>
            <a:off x="1908175" y="4365625"/>
            <a:ext cx="4895850" cy="909638"/>
            <a:chOff x="2427" y="8460"/>
            <a:chExt cx="7438" cy="1092"/>
          </a:xfrm>
        </p:grpSpPr>
        <p:sp>
          <p:nvSpPr>
            <p:cNvPr id="30795" name="Text Box 18">
              <a:extLst>
                <a:ext uri="{FF2B5EF4-FFF2-40B4-BE49-F238E27FC236}">
                  <a16:creationId xmlns:a16="http://schemas.microsoft.com/office/drawing/2014/main" id="{9D91584D-6199-48A7-B8B5-5F99DF8A44A0}"/>
                </a:ext>
              </a:extLst>
            </p:cNvPr>
            <p:cNvSpPr txBox="1">
              <a:spLocks noChangeArrowheads="1"/>
            </p:cNvSpPr>
            <p:nvPr/>
          </p:nvSpPr>
          <p:spPr bwMode="auto">
            <a:xfrm>
              <a:off x="2427"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latin typeface="Times New Roman" panose="02020603050405020304" pitchFamily="18" charset="0"/>
                </a:rPr>
                <a:t>地外文明</a:t>
              </a:r>
              <a:endParaRPr lang="zh-CN" altLang="en-US" sz="1600" b="1">
                <a:latin typeface="Arial" panose="020B0604020202020204" pitchFamily="34" charset="0"/>
              </a:endParaRPr>
            </a:p>
          </p:txBody>
        </p:sp>
        <p:sp>
          <p:nvSpPr>
            <p:cNvPr id="30796" name="Text Box 19">
              <a:extLst>
                <a:ext uri="{FF2B5EF4-FFF2-40B4-BE49-F238E27FC236}">
                  <a16:creationId xmlns:a16="http://schemas.microsoft.com/office/drawing/2014/main" id="{E716A4FA-4978-40F5-8DA0-92146ACDD603}"/>
                </a:ext>
              </a:extLst>
            </p:cNvPr>
            <p:cNvSpPr txBox="1">
              <a:spLocks noChangeArrowheads="1"/>
            </p:cNvSpPr>
            <p:nvPr/>
          </p:nvSpPr>
          <p:spPr bwMode="auto">
            <a:xfrm>
              <a:off x="3267" y="8460"/>
              <a:ext cx="1226"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太 阳 系</a:t>
              </a:r>
            </a:p>
            <a:p>
              <a:pPr algn="just" eaLnBrk="1" hangingPunct="1"/>
              <a:endParaRPr lang="zh-CN" altLang="en-US" sz="1400" b="1">
                <a:latin typeface="Times New Roman" panose="02020603050405020304" pitchFamily="18" charset="0"/>
              </a:endParaRPr>
            </a:p>
            <a:p>
              <a:pPr algn="just" eaLnBrk="1" hangingPunct="1"/>
              <a:r>
                <a:rPr lang="zh-CN" altLang="en-US" sz="1400" b="1">
                  <a:latin typeface="Times New Roman" panose="02020603050405020304" pitchFamily="18" charset="0"/>
                </a:rPr>
                <a:t>行星系统</a:t>
              </a:r>
              <a:endParaRPr lang="zh-CN" altLang="en-US" sz="1400" b="1">
                <a:latin typeface="Arial" panose="020B0604020202020204" pitchFamily="34" charset="0"/>
              </a:endParaRPr>
            </a:p>
          </p:txBody>
        </p:sp>
        <p:sp>
          <p:nvSpPr>
            <p:cNvPr id="30797" name="Text Box 20">
              <a:extLst>
                <a:ext uri="{FF2B5EF4-FFF2-40B4-BE49-F238E27FC236}">
                  <a16:creationId xmlns:a16="http://schemas.microsoft.com/office/drawing/2014/main" id="{9145C261-3F8A-4170-BBA9-31D1C169C0D3}"/>
                </a:ext>
              </a:extLst>
            </p:cNvPr>
            <p:cNvSpPr txBox="1">
              <a:spLocks noChangeArrowheads="1"/>
            </p:cNvSpPr>
            <p:nvPr/>
          </p:nvSpPr>
          <p:spPr bwMode="auto">
            <a:xfrm>
              <a:off x="4737" y="8460"/>
              <a:ext cx="614"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latin typeface="Times New Roman" panose="02020603050405020304" pitchFamily="18" charset="0"/>
                </a:rPr>
                <a:t>太　阳</a:t>
              </a:r>
              <a:endParaRPr lang="zh-CN" altLang="en-US" sz="1600" b="1">
                <a:latin typeface="Arial" panose="020B0604020202020204" pitchFamily="34" charset="0"/>
              </a:endParaRPr>
            </a:p>
          </p:txBody>
        </p:sp>
        <p:sp>
          <p:nvSpPr>
            <p:cNvPr id="30798" name="Text Box 21">
              <a:extLst>
                <a:ext uri="{FF2B5EF4-FFF2-40B4-BE49-F238E27FC236}">
                  <a16:creationId xmlns:a16="http://schemas.microsoft.com/office/drawing/2014/main" id="{46FD9040-3590-4FCF-8993-CE3D09BB9E5E}"/>
                </a:ext>
              </a:extLst>
            </p:cNvPr>
            <p:cNvSpPr txBox="1">
              <a:spLocks noChangeArrowheads="1"/>
            </p:cNvSpPr>
            <p:nvPr/>
          </p:nvSpPr>
          <p:spPr bwMode="auto">
            <a:xfrm>
              <a:off x="5577"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latin typeface="Times New Roman" panose="02020603050405020304" pitchFamily="18" charset="0"/>
                </a:rPr>
                <a:t>恒　星</a:t>
              </a:r>
              <a:endParaRPr lang="zh-CN" altLang="en-US" sz="1600" b="1">
                <a:latin typeface="Arial" panose="020B0604020202020204" pitchFamily="34" charset="0"/>
              </a:endParaRPr>
            </a:p>
          </p:txBody>
        </p:sp>
        <p:sp>
          <p:nvSpPr>
            <p:cNvPr id="30799" name="Text Box 22">
              <a:extLst>
                <a:ext uri="{FF2B5EF4-FFF2-40B4-BE49-F238E27FC236}">
                  <a16:creationId xmlns:a16="http://schemas.microsoft.com/office/drawing/2014/main" id="{45FC754F-92C1-480E-880A-262E48E42306}"/>
                </a:ext>
              </a:extLst>
            </p:cNvPr>
            <p:cNvSpPr txBox="1">
              <a:spLocks noChangeArrowheads="1"/>
            </p:cNvSpPr>
            <p:nvPr/>
          </p:nvSpPr>
          <p:spPr bwMode="auto">
            <a:xfrm>
              <a:off x="6417"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a:latin typeface="Times New Roman" panose="02020603050405020304" pitchFamily="18" charset="0"/>
                </a:rPr>
                <a:t>银 河 系</a:t>
              </a:r>
              <a:endParaRPr lang="zh-CN" altLang="en-US" sz="1600" b="1">
                <a:latin typeface="Arial" panose="020B0604020202020204" pitchFamily="34" charset="0"/>
              </a:endParaRPr>
            </a:p>
          </p:txBody>
        </p:sp>
        <p:sp>
          <p:nvSpPr>
            <p:cNvPr id="30800" name="Text Box 23">
              <a:extLst>
                <a:ext uri="{FF2B5EF4-FFF2-40B4-BE49-F238E27FC236}">
                  <a16:creationId xmlns:a16="http://schemas.microsoft.com/office/drawing/2014/main" id="{449DC6CF-77CC-46DC-BCAF-C0FAC20A1193}"/>
                </a:ext>
              </a:extLst>
            </p:cNvPr>
            <p:cNvSpPr txBox="1">
              <a:spLocks noChangeArrowheads="1"/>
            </p:cNvSpPr>
            <p:nvPr/>
          </p:nvSpPr>
          <p:spPr bwMode="auto">
            <a:xfrm>
              <a:off x="7257"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河外天体</a:t>
              </a:r>
              <a:endParaRPr lang="zh-CN" altLang="en-US" sz="1400" b="1">
                <a:latin typeface="Arial" panose="020B0604020202020204" pitchFamily="34" charset="0"/>
              </a:endParaRPr>
            </a:p>
          </p:txBody>
        </p:sp>
        <p:sp>
          <p:nvSpPr>
            <p:cNvPr id="30801" name="Text Box 24">
              <a:extLst>
                <a:ext uri="{FF2B5EF4-FFF2-40B4-BE49-F238E27FC236}">
                  <a16:creationId xmlns:a16="http://schemas.microsoft.com/office/drawing/2014/main" id="{4FAB6835-B1C6-4FB3-803A-DE029F8F4DC6}"/>
                </a:ext>
              </a:extLst>
            </p:cNvPr>
            <p:cNvSpPr txBox="1">
              <a:spLocks noChangeArrowheads="1"/>
            </p:cNvSpPr>
            <p:nvPr/>
          </p:nvSpPr>
          <p:spPr bwMode="auto">
            <a:xfrm>
              <a:off x="8097" y="8460"/>
              <a:ext cx="919"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marL="342900" indent="-342900" eaLnBrk="0" hangingPunct="0">
                <a:defRPr sz="2400">
                  <a:solidFill>
                    <a:schemeClr val="tx1"/>
                  </a:solidFill>
                  <a:latin typeface="Tahoma" panose="020B0604030504040204" pitchFamily="34" charset="0"/>
                  <a:ea typeface="宋体" panose="02010600030101010101" pitchFamily="2" charset="-122"/>
                </a:defRPr>
              </a:lvl1pPr>
              <a:lvl2pPr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lvl="1" algn="ctr" eaLnBrk="1" hangingPunct="1"/>
              <a:endParaRPr lang="zh-CN" altLang="en-US" sz="1400" b="1">
                <a:solidFill>
                  <a:schemeClr val="folHlink"/>
                </a:solidFill>
                <a:latin typeface="Arial" panose="020B0604020202020204" pitchFamily="34" charset="0"/>
              </a:endParaRPr>
            </a:p>
          </p:txBody>
        </p:sp>
        <p:sp>
          <p:nvSpPr>
            <p:cNvPr id="30802" name="Text Box 25">
              <a:extLst>
                <a:ext uri="{FF2B5EF4-FFF2-40B4-BE49-F238E27FC236}">
                  <a16:creationId xmlns:a16="http://schemas.microsoft.com/office/drawing/2014/main" id="{BBDC3730-2783-4632-9CF2-93EC6ED3F258}"/>
                </a:ext>
              </a:extLst>
            </p:cNvPr>
            <p:cNvSpPr txBox="1">
              <a:spLocks noChangeArrowheads="1"/>
            </p:cNvSpPr>
            <p:nvPr/>
          </p:nvSpPr>
          <p:spPr bwMode="auto">
            <a:xfrm>
              <a:off x="9252"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a:latin typeface="Times New Roman" panose="02020603050405020304" pitchFamily="18" charset="0"/>
                </a:rPr>
                <a:t>宇 宙 学</a:t>
              </a:r>
              <a:endParaRPr lang="zh-CN" altLang="en-US" sz="1400" b="1">
                <a:latin typeface="Arial" panose="020B0604020202020204" pitchFamily="34" charset="0"/>
              </a:endParaRPr>
            </a:p>
          </p:txBody>
        </p:sp>
      </p:grpSp>
      <p:sp>
        <p:nvSpPr>
          <p:cNvPr id="30738" name="Line 26">
            <a:extLst>
              <a:ext uri="{FF2B5EF4-FFF2-40B4-BE49-F238E27FC236}">
                <a16:creationId xmlns:a16="http://schemas.microsoft.com/office/drawing/2014/main" id="{BE6735FD-CC9B-42A7-8BF6-3D7A4E822EA4}"/>
              </a:ext>
            </a:extLst>
          </p:cNvPr>
          <p:cNvSpPr>
            <a:spLocks noChangeShapeType="1"/>
          </p:cNvSpPr>
          <p:nvPr/>
        </p:nvSpPr>
        <p:spPr bwMode="auto">
          <a:xfrm>
            <a:off x="2268538" y="5300663"/>
            <a:ext cx="287337"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9" name="Line 27">
            <a:extLst>
              <a:ext uri="{FF2B5EF4-FFF2-40B4-BE49-F238E27FC236}">
                <a16:creationId xmlns:a16="http://schemas.microsoft.com/office/drawing/2014/main" id="{ED06EC75-3905-405D-86A3-341701260249}"/>
              </a:ext>
            </a:extLst>
          </p:cNvPr>
          <p:cNvSpPr>
            <a:spLocks noChangeShapeType="1"/>
          </p:cNvSpPr>
          <p:nvPr/>
        </p:nvSpPr>
        <p:spPr bwMode="auto">
          <a:xfrm>
            <a:off x="4716463"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0" name="Text Box 28">
            <a:extLst>
              <a:ext uri="{FF2B5EF4-FFF2-40B4-BE49-F238E27FC236}">
                <a16:creationId xmlns:a16="http://schemas.microsoft.com/office/drawing/2014/main" id="{2665C493-4548-4221-8DF3-4E457997CFEB}"/>
              </a:ext>
            </a:extLst>
          </p:cNvPr>
          <p:cNvSpPr txBox="1">
            <a:spLocks noChangeArrowheads="1"/>
          </p:cNvSpPr>
          <p:nvPr/>
        </p:nvSpPr>
        <p:spPr bwMode="auto">
          <a:xfrm>
            <a:off x="539750" y="1484313"/>
            <a:ext cx="719138"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800" b="1">
                <a:solidFill>
                  <a:schemeClr val="accent2"/>
                </a:solidFill>
                <a:latin typeface="Times New Roman" panose="02020603050405020304" pitchFamily="18" charset="0"/>
              </a:rPr>
              <a:t>“理性工具”分 类</a:t>
            </a:r>
            <a:endParaRPr lang="zh-CN" altLang="en-US" sz="1800" b="1">
              <a:solidFill>
                <a:schemeClr val="accent2"/>
              </a:solidFill>
              <a:latin typeface="Arial" panose="020B0604020202020204" pitchFamily="34" charset="0"/>
            </a:endParaRPr>
          </a:p>
        </p:txBody>
      </p:sp>
      <p:sp>
        <p:nvSpPr>
          <p:cNvPr id="30741" name="Text Box 29">
            <a:extLst>
              <a:ext uri="{FF2B5EF4-FFF2-40B4-BE49-F238E27FC236}">
                <a16:creationId xmlns:a16="http://schemas.microsoft.com/office/drawing/2014/main" id="{044DDDEF-0CFF-4625-B320-353B910223FC}"/>
              </a:ext>
            </a:extLst>
          </p:cNvPr>
          <p:cNvSpPr txBox="1">
            <a:spLocks noChangeArrowheads="1"/>
          </p:cNvSpPr>
          <p:nvPr/>
        </p:nvSpPr>
        <p:spPr bwMode="auto">
          <a:xfrm>
            <a:off x="7812088" y="1484313"/>
            <a:ext cx="6477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800" b="1">
                <a:solidFill>
                  <a:schemeClr val="accent2"/>
                </a:solidFill>
                <a:latin typeface="Times New Roman" panose="02020603050405020304" pitchFamily="18" charset="0"/>
              </a:rPr>
              <a:t>“观测工具”分 类</a:t>
            </a:r>
            <a:endParaRPr lang="zh-CN" altLang="en-US" sz="1800" b="1">
              <a:solidFill>
                <a:schemeClr val="accent2"/>
              </a:solidFill>
              <a:latin typeface="Arial" panose="020B0604020202020204" pitchFamily="34" charset="0"/>
            </a:endParaRPr>
          </a:p>
        </p:txBody>
      </p:sp>
      <p:sp>
        <p:nvSpPr>
          <p:cNvPr id="30742" name="Text Box 30">
            <a:extLst>
              <a:ext uri="{FF2B5EF4-FFF2-40B4-BE49-F238E27FC236}">
                <a16:creationId xmlns:a16="http://schemas.microsoft.com/office/drawing/2014/main" id="{D2608302-21C0-4A13-ADC8-0B8306B3DB7F}"/>
              </a:ext>
            </a:extLst>
          </p:cNvPr>
          <p:cNvSpPr txBox="1">
            <a:spLocks noChangeArrowheads="1"/>
          </p:cNvSpPr>
          <p:nvPr/>
        </p:nvSpPr>
        <p:spPr bwMode="auto">
          <a:xfrm>
            <a:off x="5113338" y="1816100"/>
            <a:ext cx="1906587" cy="296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latin typeface="Times New Roman" panose="02020603050405020304" pitchFamily="18" charset="0"/>
              </a:rPr>
              <a:t>光学天文实测手段</a:t>
            </a:r>
            <a:endParaRPr lang="zh-CN" altLang="en-US" sz="1600" b="1">
              <a:latin typeface="Arial" panose="020B0604020202020204" pitchFamily="34" charset="0"/>
            </a:endParaRPr>
          </a:p>
        </p:txBody>
      </p:sp>
      <p:sp>
        <p:nvSpPr>
          <p:cNvPr id="30743" name="Text Box 31">
            <a:extLst>
              <a:ext uri="{FF2B5EF4-FFF2-40B4-BE49-F238E27FC236}">
                <a16:creationId xmlns:a16="http://schemas.microsoft.com/office/drawing/2014/main" id="{9A99B574-3E17-4029-B2EB-DA173031E4E0}"/>
              </a:ext>
            </a:extLst>
          </p:cNvPr>
          <p:cNvSpPr txBox="1">
            <a:spLocks noChangeArrowheads="1"/>
          </p:cNvSpPr>
          <p:nvPr/>
        </p:nvSpPr>
        <p:spPr bwMode="auto">
          <a:xfrm>
            <a:off x="5184775" y="2176463"/>
            <a:ext cx="1763713" cy="298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射电天文实测手段</a:t>
            </a:r>
            <a:endParaRPr lang="zh-CN" altLang="en-US" sz="1400" b="1">
              <a:latin typeface="Arial" panose="020B0604020202020204" pitchFamily="34" charset="0"/>
            </a:endParaRPr>
          </a:p>
        </p:txBody>
      </p:sp>
      <p:sp>
        <p:nvSpPr>
          <p:cNvPr id="30744" name="Text Box 32">
            <a:extLst>
              <a:ext uri="{FF2B5EF4-FFF2-40B4-BE49-F238E27FC236}">
                <a16:creationId xmlns:a16="http://schemas.microsoft.com/office/drawing/2014/main" id="{AC9F30CB-6ACA-4B36-8A91-115832DE658A}"/>
              </a:ext>
            </a:extLst>
          </p:cNvPr>
          <p:cNvSpPr txBox="1">
            <a:spLocks noChangeArrowheads="1"/>
          </p:cNvSpPr>
          <p:nvPr/>
        </p:nvSpPr>
        <p:spPr bwMode="auto">
          <a:xfrm>
            <a:off x="5545138" y="2536825"/>
            <a:ext cx="1690687" cy="296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空间天文实测手段</a:t>
            </a:r>
            <a:endParaRPr lang="zh-CN" altLang="en-US" sz="1400" b="1">
              <a:latin typeface="Arial" panose="020B0604020202020204" pitchFamily="34" charset="0"/>
            </a:endParaRPr>
          </a:p>
        </p:txBody>
      </p:sp>
      <p:sp>
        <p:nvSpPr>
          <p:cNvPr id="30745" name="Text Box 33">
            <a:extLst>
              <a:ext uri="{FF2B5EF4-FFF2-40B4-BE49-F238E27FC236}">
                <a16:creationId xmlns:a16="http://schemas.microsoft.com/office/drawing/2014/main" id="{023FDB40-B9A8-4B59-AA2C-047E1A5814CD}"/>
              </a:ext>
            </a:extLst>
          </p:cNvPr>
          <p:cNvSpPr txBox="1">
            <a:spLocks noChangeArrowheads="1"/>
          </p:cNvSpPr>
          <p:nvPr/>
        </p:nvSpPr>
        <p:spPr bwMode="auto">
          <a:xfrm>
            <a:off x="5724525" y="3068638"/>
            <a:ext cx="1871663" cy="296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中微子天文实测手段</a:t>
            </a:r>
            <a:endParaRPr lang="zh-CN" altLang="en-US" sz="1400" b="1">
              <a:latin typeface="Arial" panose="020B0604020202020204" pitchFamily="34" charset="0"/>
            </a:endParaRPr>
          </a:p>
        </p:txBody>
      </p:sp>
      <p:sp>
        <p:nvSpPr>
          <p:cNvPr id="30746" name="Text Box 34">
            <a:extLst>
              <a:ext uri="{FF2B5EF4-FFF2-40B4-BE49-F238E27FC236}">
                <a16:creationId xmlns:a16="http://schemas.microsoft.com/office/drawing/2014/main" id="{1F226BE0-FF7B-4DD7-A04F-2E08D87E2EAF}"/>
              </a:ext>
            </a:extLst>
          </p:cNvPr>
          <p:cNvSpPr txBox="1">
            <a:spLocks noChangeArrowheads="1"/>
          </p:cNvSpPr>
          <p:nvPr/>
        </p:nvSpPr>
        <p:spPr bwMode="auto">
          <a:xfrm>
            <a:off x="5905500" y="3400425"/>
            <a:ext cx="1835150" cy="296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引力波天文实测手段</a:t>
            </a:r>
            <a:endParaRPr lang="zh-CN" altLang="en-US" sz="1400" b="1">
              <a:latin typeface="Arial" panose="020B0604020202020204" pitchFamily="34" charset="0"/>
            </a:endParaRPr>
          </a:p>
        </p:txBody>
      </p:sp>
      <p:sp>
        <p:nvSpPr>
          <p:cNvPr id="30747" name="Text Box 35">
            <a:extLst>
              <a:ext uri="{FF2B5EF4-FFF2-40B4-BE49-F238E27FC236}">
                <a16:creationId xmlns:a16="http://schemas.microsoft.com/office/drawing/2014/main" id="{767D2AB4-13A5-4A9D-AFE0-91D4EB426692}"/>
              </a:ext>
            </a:extLst>
          </p:cNvPr>
          <p:cNvSpPr txBox="1">
            <a:spLocks noChangeArrowheads="1"/>
          </p:cNvSpPr>
          <p:nvPr/>
        </p:nvSpPr>
        <p:spPr bwMode="auto">
          <a:xfrm>
            <a:off x="2124075" y="1844675"/>
            <a:ext cx="1498600" cy="288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latin typeface="Times New Roman" panose="02020603050405020304" pitchFamily="18" charset="0"/>
              </a:rPr>
              <a:t>天体测量学</a:t>
            </a:r>
            <a:endParaRPr lang="zh-CN" altLang="en-US" sz="1600" b="1">
              <a:latin typeface="Arial" panose="020B0604020202020204" pitchFamily="34" charset="0"/>
            </a:endParaRPr>
          </a:p>
        </p:txBody>
      </p:sp>
      <p:sp>
        <p:nvSpPr>
          <p:cNvPr id="30748" name="Text Box 36">
            <a:extLst>
              <a:ext uri="{FF2B5EF4-FFF2-40B4-BE49-F238E27FC236}">
                <a16:creationId xmlns:a16="http://schemas.microsoft.com/office/drawing/2014/main" id="{DCF40F35-2BF7-4AEE-9D99-A480C3C2ACE8}"/>
              </a:ext>
            </a:extLst>
          </p:cNvPr>
          <p:cNvSpPr txBox="1">
            <a:spLocks noChangeArrowheads="1"/>
          </p:cNvSpPr>
          <p:nvPr/>
        </p:nvSpPr>
        <p:spPr bwMode="auto">
          <a:xfrm>
            <a:off x="2124075" y="2320925"/>
            <a:ext cx="1281113" cy="296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b="1">
                <a:latin typeface="Times New Roman" panose="02020603050405020304" pitchFamily="18" charset="0"/>
              </a:rPr>
              <a:t>天体力学</a:t>
            </a:r>
            <a:endParaRPr lang="zh-CN" altLang="en-US" sz="1600" b="1">
              <a:latin typeface="Arial" panose="020B0604020202020204" pitchFamily="34" charset="0"/>
            </a:endParaRPr>
          </a:p>
        </p:txBody>
      </p:sp>
      <p:sp>
        <p:nvSpPr>
          <p:cNvPr id="30749" name="Text Box 37">
            <a:extLst>
              <a:ext uri="{FF2B5EF4-FFF2-40B4-BE49-F238E27FC236}">
                <a16:creationId xmlns:a16="http://schemas.microsoft.com/office/drawing/2014/main" id="{4A44703D-A03D-434D-B429-682994F690AF}"/>
              </a:ext>
            </a:extLst>
          </p:cNvPr>
          <p:cNvSpPr txBox="1">
            <a:spLocks noChangeArrowheads="1"/>
          </p:cNvSpPr>
          <p:nvPr/>
        </p:nvSpPr>
        <p:spPr bwMode="auto">
          <a:xfrm>
            <a:off x="1979613" y="2708275"/>
            <a:ext cx="1223962"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600" b="1">
                <a:solidFill>
                  <a:srgbClr val="FF9900"/>
                </a:solidFill>
                <a:latin typeface="Times New Roman" panose="02020603050405020304" pitchFamily="18" charset="0"/>
              </a:rPr>
              <a:t>天体物理学</a:t>
            </a:r>
            <a:endParaRPr lang="zh-CN" altLang="en-US" sz="1600" b="1">
              <a:solidFill>
                <a:srgbClr val="FF9900"/>
              </a:solidFill>
              <a:latin typeface="Arial" panose="020B0604020202020204" pitchFamily="34" charset="0"/>
            </a:endParaRPr>
          </a:p>
        </p:txBody>
      </p:sp>
      <p:sp>
        <p:nvSpPr>
          <p:cNvPr id="30750" name="Line 38">
            <a:extLst>
              <a:ext uri="{FF2B5EF4-FFF2-40B4-BE49-F238E27FC236}">
                <a16:creationId xmlns:a16="http://schemas.microsoft.com/office/drawing/2014/main" id="{6A844AF2-028D-428F-8A51-AEC3BDE29FC4}"/>
              </a:ext>
            </a:extLst>
          </p:cNvPr>
          <p:cNvSpPr>
            <a:spLocks noChangeShapeType="1"/>
          </p:cNvSpPr>
          <p:nvPr/>
        </p:nvSpPr>
        <p:spPr bwMode="auto">
          <a:xfrm>
            <a:off x="5092700" y="2717800"/>
            <a:ext cx="476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1" name="Line 39">
            <a:extLst>
              <a:ext uri="{FF2B5EF4-FFF2-40B4-BE49-F238E27FC236}">
                <a16:creationId xmlns:a16="http://schemas.microsoft.com/office/drawing/2014/main" id="{83670D2B-57BE-469E-9664-80F3F440675C}"/>
              </a:ext>
            </a:extLst>
          </p:cNvPr>
          <p:cNvSpPr>
            <a:spLocks noChangeShapeType="1"/>
          </p:cNvSpPr>
          <p:nvPr/>
        </p:nvSpPr>
        <p:spPr bwMode="auto">
          <a:xfrm>
            <a:off x="5364163" y="3113088"/>
            <a:ext cx="3413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2" name="Line 40">
            <a:extLst>
              <a:ext uri="{FF2B5EF4-FFF2-40B4-BE49-F238E27FC236}">
                <a16:creationId xmlns:a16="http://schemas.microsoft.com/office/drawing/2014/main" id="{EC8BE2A3-CEC0-49FA-8A01-F91EB3B2FDAC}"/>
              </a:ext>
            </a:extLst>
          </p:cNvPr>
          <p:cNvSpPr>
            <a:spLocks noChangeShapeType="1"/>
          </p:cNvSpPr>
          <p:nvPr/>
        </p:nvSpPr>
        <p:spPr bwMode="auto">
          <a:xfrm>
            <a:off x="5637213" y="3509963"/>
            <a:ext cx="271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3" name="Line 41">
            <a:extLst>
              <a:ext uri="{FF2B5EF4-FFF2-40B4-BE49-F238E27FC236}">
                <a16:creationId xmlns:a16="http://schemas.microsoft.com/office/drawing/2014/main" id="{3D91734C-DCC3-438A-AC7B-E3D608A8ED7C}"/>
              </a:ext>
            </a:extLst>
          </p:cNvPr>
          <p:cNvSpPr>
            <a:spLocks noChangeShapeType="1"/>
          </p:cNvSpPr>
          <p:nvPr/>
        </p:nvSpPr>
        <p:spPr bwMode="auto">
          <a:xfrm>
            <a:off x="4275138" y="1528763"/>
            <a:ext cx="1565275" cy="2278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4" name="Line 42">
            <a:extLst>
              <a:ext uri="{FF2B5EF4-FFF2-40B4-BE49-F238E27FC236}">
                <a16:creationId xmlns:a16="http://schemas.microsoft.com/office/drawing/2014/main" id="{16169707-8C7C-4262-8F89-BF19773C4D3A}"/>
              </a:ext>
            </a:extLst>
          </p:cNvPr>
          <p:cNvSpPr>
            <a:spLocks noChangeShapeType="1"/>
          </p:cNvSpPr>
          <p:nvPr/>
        </p:nvSpPr>
        <p:spPr bwMode="auto">
          <a:xfrm flipH="1">
            <a:off x="2916238" y="1557338"/>
            <a:ext cx="1362075" cy="2278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Line 43">
            <a:extLst>
              <a:ext uri="{FF2B5EF4-FFF2-40B4-BE49-F238E27FC236}">
                <a16:creationId xmlns:a16="http://schemas.microsoft.com/office/drawing/2014/main" id="{C4F713A4-7F4C-4642-A5EB-D5F477F94C7A}"/>
              </a:ext>
            </a:extLst>
          </p:cNvPr>
          <p:cNvSpPr>
            <a:spLocks noChangeShapeType="1"/>
          </p:cNvSpPr>
          <p:nvPr/>
        </p:nvSpPr>
        <p:spPr bwMode="auto">
          <a:xfrm>
            <a:off x="4546600" y="1925638"/>
            <a:ext cx="54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6" name="Line 44">
            <a:extLst>
              <a:ext uri="{FF2B5EF4-FFF2-40B4-BE49-F238E27FC236}">
                <a16:creationId xmlns:a16="http://schemas.microsoft.com/office/drawing/2014/main" id="{F79C84A7-CD91-406E-ACAC-9654E8F9D0F2}"/>
              </a:ext>
            </a:extLst>
          </p:cNvPr>
          <p:cNvSpPr>
            <a:spLocks noChangeShapeType="1"/>
          </p:cNvSpPr>
          <p:nvPr/>
        </p:nvSpPr>
        <p:spPr bwMode="auto">
          <a:xfrm flipH="1">
            <a:off x="3662363" y="1925638"/>
            <a:ext cx="4079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7" name="Line 45">
            <a:extLst>
              <a:ext uri="{FF2B5EF4-FFF2-40B4-BE49-F238E27FC236}">
                <a16:creationId xmlns:a16="http://schemas.microsoft.com/office/drawing/2014/main" id="{0E57C47A-E7BB-4EA9-BD9A-C6042A0E00EE}"/>
              </a:ext>
            </a:extLst>
          </p:cNvPr>
          <p:cNvSpPr>
            <a:spLocks noChangeShapeType="1"/>
          </p:cNvSpPr>
          <p:nvPr/>
        </p:nvSpPr>
        <p:spPr bwMode="auto">
          <a:xfrm>
            <a:off x="4819650" y="2320925"/>
            <a:ext cx="339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8" name="Line 46">
            <a:extLst>
              <a:ext uri="{FF2B5EF4-FFF2-40B4-BE49-F238E27FC236}">
                <a16:creationId xmlns:a16="http://schemas.microsoft.com/office/drawing/2014/main" id="{3D9B9735-EF70-4BEA-84D9-409173C4F2F4}"/>
              </a:ext>
            </a:extLst>
          </p:cNvPr>
          <p:cNvSpPr>
            <a:spLocks noChangeShapeType="1"/>
          </p:cNvSpPr>
          <p:nvPr/>
        </p:nvSpPr>
        <p:spPr bwMode="auto">
          <a:xfrm>
            <a:off x="3457575" y="2420938"/>
            <a:ext cx="27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9" name="Line 47">
            <a:extLst>
              <a:ext uri="{FF2B5EF4-FFF2-40B4-BE49-F238E27FC236}">
                <a16:creationId xmlns:a16="http://schemas.microsoft.com/office/drawing/2014/main" id="{583A6ED9-FF8D-48F1-9C4E-FE449A545A30}"/>
              </a:ext>
            </a:extLst>
          </p:cNvPr>
          <p:cNvSpPr>
            <a:spLocks noChangeShapeType="1"/>
          </p:cNvSpPr>
          <p:nvPr/>
        </p:nvSpPr>
        <p:spPr bwMode="auto">
          <a:xfrm flipH="1">
            <a:off x="3254375" y="2916238"/>
            <a:ext cx="20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0" name="Line 48">
            <a:extLst>
              <a:ext uri="{FF2B5EF4-FFF2-40B4-BE49-F238E27FC236}">
                <a16:creationId xmlns:a16="http://schemas.microsoft.com/office/drawing/2014/main" id="{26E8681F-E23E-4829-804B-1CDAC7D70DE1}"/>
              </a:ext>
            </a:extLst>
          </p:cNvPr>
          <p:cNvSpPr>
            <a:spLocks noChangeShapeType="1"/>
          </p:cNvSpPr>
          <p:nvPr/>
        </p:nvSpPr>
        <p:spPr bwMode="auto">
          <a:xfrm>
            <a:off x="5840413" y="3806825"/>
            <a:ext cx="0" cy="198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61" name="Line 49">
            <a:extLst>
              <a:ext uri="{FF2B5EF4-FFF2-40B4-BE49-F238E27FC236}">
                <a16:creationId xmlns:a16="http://schemas.microsoft.com/office/drawing/2014/main" id="{7B521036-F47C-47AE-A420-C044773E39D7}"/>
              </a:ext>
            </a:extLst>
          </p:cNvPr>
          <p:cNvSpPr>
            <a:spLocks noChangeShapeType="1"/>
          </p:cNvSpPr>
          <p:nvPr/>
        </p:nvSpPr>
        <p:spPr bwMode="auto">
          <a:xfrm>
            <a:off x="2913063" y="3806825"/>
            <a:ext cx="0" cy="198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62" name="Line 50">
            <a:extLst>
              <a:ext uri="{FF2B5EF4-FFF2-40B4-BE49-F238E27FC236}">
                <a16:creationId xmlns:a16="http://schemas.microsoft.com/office/drawing/2014/main" id="{7BAEC390-9560-4CF5-ADF5-68B5ED0A6E1A}"/>
              </a:ext>
            </a:extLst>
          </p:cNvPr>
          <p:cNvSpPr>
            <a:spLocks noChangeShapeType="1"/>
          </p:cNvSpPr>
          <p:nvPr/>
        </p:nvSpPr>
        <p:spPr bwMode="auto">
          <a:xfrm>
            <a:off x="4067175" y="1916113"/>
            <a:ext cx="1066800" cy="79216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3" name="Line 51">
            <a:extLst>
              <a:ext uri="{FF2B5EF4-FFF2-40B4-BE49-F238E27FC236}">
                <a16:creationId xmlns:a16="http://schemas.microsoft.com/office/drawing/2014/main" id="{48EFE2AD-53F1-40EA-A5D7-DA96F703D648}"/>
              </a:ext>
            </a:extLst>
          </p:cNvPr>
          <p:cNvSpPr>
            <a:spLocks noChangeShapeType="1"/>
          </p:cNvSpPr>
          <p:nvPr/>
        </p:nvSpPr>
        <p:spPr bwMode="auto">
          <a:xfrm>
            <a:off x="3698875" y="2420938"/>
            <a:ext cx="1333500" cy="29686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4" name="Line 52">
            <a:extLst>
              <a:ext uri="{FF2B5EF4-FFF2-40B4-BE49-F238E27FC236}">
                <a16:creationId xmlns:a16="http://schemas.microsoft.com/office/drawing/2014/main" id="{E695A539-6829-4648-8656-166E97A9B686}"/>
              </a:ext>
            </a:extLst>
          </p:cNvPr>
          <p:cNvSpPr>
            <a:spLocks noChangeShapeType="1"/>
          </p:cNvSpPr>
          <p:nvPr/>
        </p:nvSpPr>
        <p:spPr bwMode="auto">
          <a:xfrm>
            <a:off x="4067175" y="1916113"/>
            <a:ext cx="828675" cy="395287"/>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5" name="Line 53">
            <a:extLst>
              <a:ext uri="{FF2B5EF4-FFF2-40B4-BE49-F238E27FC236}">
                <a16:creationId xmlns:a16="http://schemas.microsoft.com/office/drawing/2014/main" id="{4E467D34-961F-46BA-9D20-1E7D65ABB93F}"/>
              </a:ext>
            </a:extLst>
          </p:cNvPr>
          <p:cNvSpPr>
            <a:spLocks noChangeShapeType="1"/>
          </p:cNvSpPr>
          <p:nvPr/>
        </p:nvSpPr>
        <p:spPr bwMode="auto">
          <a:xfrm flipV="1">
            <a:off x="3698875" y="1925638"/>
            <a:ext cx="914400" cy="4953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6" name="Line 54">
            <a:extLst>
              <a:ext uri="{FF2B5EF4-FFF2-40B4-BE49-F238E27FC236}">
                <a16:creationId xmlns:a16="http://schemas.microsoft.com/office/drawing/2014/main" id="{BCA71567-25E0-4A95-B33F-261AFA044C21}"/>
              </a:ext>
            </a:extLst>
          </p:cNvPr>
          <p:cNvSpPr>
            <a:spLocks noChangeShapeType="1"/>
          </p:cNvSpPr>
          <p:nvPr/>
        </p:nvSpPr>
        <p:spPr bwMode="auto">
          <a:xfrm flipV="1">
            <a:off x="3492500" y="1916113"/>
            <a:ext cx="1143000" cy="9906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7" name="Line 55">
            <a:extLst>
              <a:ext uri="{FF2B5EF4-FFF2-40B4-BE49-F238E27FC236}">
                <a16:creationId xmlns:a16="http://schemas.microsoft.com/office/drawing/2014/main" id="{0287827B-9880-4BE9-AC40-178D6A6C414E}"/>
              </a:ext>
            </a:extLst>
          </p:cNvPr>
          <p:cNvSpPr>
            <a:spLocks noChangeShapeType="1"/>
          </p:cNvSpPr>
          <p:nvPr/>
        </p:nvSpPr>
        <p:spPr bwMode="auto">
          <a:xfrm flipV="1">
            <a:off x="3698875" y="2320925"/>
            <a:ext cx="1171575" cy="100013"/>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8" name="Line 56">
            <a:extLst>
              <a:ext uri="{FF2B5EF4-FFF2-40B4-BE49-F238E27FC236}">
                <a16:creationId xmlns:a16="http://schemas.microsoft.com/office/drawing/2014/main" id="{990F9544-F776-41D4-B75D-C5A2C63E7ED0}"/>
              </a:ext>
            </a:extLst>
          </p:cNvPr>
          <p:cNvSpPr>
            <a:spLocks noChangeShapeType="1"/>
          </p:cNvSpPr>
          <p:nvPr/>
        </p:nvSpPr>
        <p:spPr bwMode="auto">
          <a:xfrm flipH="1">
            <a:off x="3470275" y="2320925"/>
            <a:ext cx="1371600" cy="595313"/>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9" name="Line 57">
            <a:extLst>
              <a:ext uri="{FF2B5EF4-FFF2-40B4-BE49-F238E27FC236}">
                <a16:creationId xmlns:a16="http://schemas.microsoft.com/office/drawing/2014/main" id="{ED27C155-45AB-4842-A201-AE0E8E75FD94}"/>
              </a:ext>
            </a:extLst>
          </p:cNvPr>
          <p:cNvSpPr>
            <a:spLocks noChangeShapeType="1"/>
          </p:cNvSpPr>
          <p:nvPr/>
        </p:nvSpPr>
        <p:spPr bwMode="auto">
          <a:xfrm flipH="1">
            <a:off x="3470275" y="2717800"/>
            <a:ext cx="1600200" cy="19843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0" name="Line 58">
            <a:extLst>
              <a:ext uri="{FF2B5EF4-FFF2-40B4-BE49-F238E27FC236}">
                <a16:creationId xmlns:a16="http://schemas.microsoft.com/office/drawing/2014/main" id="{22B67CC5-1DCA-4F88-9AFE-B82E84626005}"/>
              </a:ext>
            </a:extLst>
          </p:cNvPr>
          <p:cNvSpPr>
            <a:spLocks noChangeShapeType="1"/>
          </p:cNvSpPr>
          <p:nvPr/>
        </p:nvSpPr>
        <p:spPr bwMode="auto">
          <a:xfrm flipH="1" flipV="1">
            <a:off x="3470275" y="2916238"/>
            <a:ext cx="1933575" cy="19685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1" name="Line 59">
            <a:extLst>
              <a:ext uri="{FF2B5EF4-FFF2-40B4-BE49-F238E27FC236}">
                <a16:creationId xmlns:a16="http://schemas.microsoft.com/office/drawing/2014/main" id="{69FD89BE-0425-49AF-BAB1-2467A9BC6356}"/>
              </a:ext>
            </a:extLst>
          </p:cNvPr>
          <p:cNvSpPr>
            <a:spLocks noChangeShapeType="1"/>
          </p:cNvSpPr>
          <p:nvPr/>
        </p:nvSpPr>
        <p:spPr bwMode="auto">
          <a:xfrm flipH="1" flipV="1">
            <a:off x="3470275" y="2916238"/>
            <a:ext cx="2200275" cy="5937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2" name="Line 60">
            <a:extLst>
              <a:ext uri="{FF2B5EF4-FFF2-40B4-BE49-F238E27FC236}">
                <a16:creationId xmlns:a16="http://schemas.microsoft.com/office/drawing/2014/main" id="{0065DA18-F78A-47D0-8ADD-46F9CDDE5E47}"/>
              </a:ext>
            </a:extLst>
          </p:cNvPr>
          <p:cNvSpPr>
            <a:spLocks noChangeShapeType="1"/>
          </p:cNvSpPr>
          <p:nvPr/>
        </p:nvSpPr>
        <p:spPr bwMode="auto">
          <a:xfrm>
            <a:off x="4530725" y="944563"/>
            <a:ext cx="6810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73" name="Line 61">
            <a:extLst>
              <a:ext uri="{FF2B5EF4-FFF2-40B4-BE49-F238E27FC236}">
                <a16:creationId xmlns:a16="http://schemas.microsoft.com/office/drawing/2014/main" id="{F9075959-A432-4BAB-99DB-CF65F5EFBD38}"/>
              </a:ext>
            </a:extLst>
          </p:cNvPr>
          <p:cNvSpPr>
            <a:spLocks noChangeShapeType="1"/>
          </p:cNvSpPr>
          <p:nvPr/>
        </p:nvSpPr>
        <p:spPr bwMode="auto">
          <a:xfrm flipH="1">
            <a:off x="3992563" y="620713"/>
            <a:ext cx="3175"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4" name="Line 62">
            <a:extLst>
              <a:ext uri="{FF2B5EF4-FFF2-40B4-BE49-F238E27FC236}">
                <a16:creationId xmlns:a16="http://schemas.microsoft.com/office/drawing/2014/main" id="{2C88928C-369B-4B4C-98B1-E26BB868A79A}"/>
              </a:ext>
            </a:extLst>
          </p:cNvPr>
          <p:cNvSpPr>
            <a:spLocks noChangeShapeType="1"/>
          </p:cNvSpPr>
          <p:nvPr/>
        </p:nvSpPr>
        <p:spPr bwMode="auto">
          <a:xfrm flipH="1">
            <a:off x="3373438" y="944563"/>
            <a:ext cx="612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75" name="Line 63">
            <a:extLst>
              <a:ext uri="{FF2B5EF4-FFF2-40B4-BE49-F238E27FC236}">
                <a16:creationId xmlns:a16="http://schemas.microsoft.com/office/drawing/2014/main" id="{96F5FAC5-5B60-46B2-A95E-44B29FDE1097}"/>
              </a:ext>
            </a:extLst>
          </p:cNvPr>
          <p:cNvSpPr>
            <a:spLocks noChangeShapeType="1"/>
          </p:cNvSpPr>
          <p:nvPr/>
        </p:nvSpPr>
        <p:spPr bwMode="auto">
          <a:xfrm flipH="1">
            <a:off x="3203575" y="944563"/>
            <a:ext cx="169863" cy="36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6" name="Line 64">
            <a:extLst>
              <a:ext uri="{FF2B5EF4-FFF2-40B4-BE49-F238E27FC236}">
                <a16:creationId xmlns:a16="http://schemas.microsoft.com/office/drawing/2014/main" id="{4D859587-90B6-485D-B2CB-28063F405961}"/>
              </a:ext>
            </a:extLst>
          </p:cNvPr>
          <p:cNvSpPr>
            <a:spLocks noChangeShapeType="1"/>
          </p:cNvSpPr>
          <p:nvPr/>
        </p:nvSpPr>
        <p:spPr bwMode="auto">
          <a:xfrm flipH="1">
            <a:off x="4537075" y="620713"/>
            <a:ext cx="34925"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77" name="Text Box 65">
            <a:extLst>
              <a:ext uri="{FF2B5EF4-FFF2-40B4-BE49-F238E27FC236}">
                <a16:creationId xmlns:a16="http://schemas.microsoft.com/office/drawing/2014/main" id="{1BB89162-65D6-403D-A437-FD6F6A422D92}"/>
              </a:ext>
            </a:extLst>
          </p:cNvPr>
          <p:cNvSpPr txBox="1">
            <a:spLocks noChangeArrowheads="1"/>
          </p:cNvSpPr>
          <p:nvPr/>
        </p:nvSpPr>
        <p:spPr bwMode="auto">
          <a:xfrm>
            <a:off x="1908175" y="765175"/>
            <a:ext cx="1268413"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400" b="1">
                <a:latin typeface="Times New Roman" panose="02020603050405020304" pitchFamily="18" charset="0"/>
              </a:rPr>
              <a:t>天文学史</a:t>
            </a:r>
            <a:endParaRPr lang="zh-CN" altLang="en-US" sz="1400" b="1">
              <a:latin typeface="Arial" panose="020B0604020202020204" pitchFamily="34" charset="0"/>
            </a:endParaRPr>
          </a:p>
        </p:txBody>
      </p:sp>
      <p:sp>
        <p:nvSpPr>
          <p:cNvPr id="30778" name="Text Box 66">
            <a:extLst>
              <a:ext uri="{FF2B5EF4-FFF2-40B4-BE49-F238E27FC236}">
                <a16:creationId xmlns:a16="http://schemas.microsoft.com/office/drawing/2014/main" id="{CFFC1A9B-0245-419B-8327-363C18AA91BF}"/>
              </a:ext>
            </a:extLst>
          </p:cNvPr>
          <p:cNvSpPr txBox="1">
            <a:spLocks noChangeArrowheads="1"/>
          </p:cNvSpPr>
          <p:nvPr/>
        </p:nvSpPr>
        <p:spPr bwMode="auto">
          <a:xfrm>
            <a:off x="5219700" y="765175"/>
            <a:ext cx="1584325"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实用天文学</a:t>
            </a:r>
            <a:endParaRPr lang="zh-CN" altLang="en-US" sz="1400" b="1">
              <a:latin typeface="Arial" panose="020B0604020202020204" pitchFamily="34" charset="0"/>
            </a:endParaRPr>
          </a:p>
        </p:txBody>
      </p:sp>
      <p:sp>
        <p:nvSpPr>
          <p:cNvPr id="30779" name="Line 67">
            <a:extLst>
              <a:ext uri="{FF2B5EF4-FFF2-40B4-BE49-F238E27FC236}">
                <a16:creationId xmlns:a16="http://schemas.microsoft.com/office/drawing/2014/main" id="{B2F25216-5307-487E-9CF2-4AC0BD3DB723}"/>
              </a:ext>
            </a:extLst>
          </p:cNvPr>
          <p:cNvSpPr>
            <a:spLocks noChangeShapeType="1"/>
          </p:cNvSpPr>
          <p:nvPr/>
        </p:nvSpPr>
        <p:spPr bwMode="auto">
          <a:xfrm flipV="1">
            <a:off x="1619250" y="692150"/>
            <a:ext cx="0" cy="23653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0" name="Line 68">
            <a:extLst>
              <a:ext uri="{FF2B5EF4-FFF2-40B4-BE49-F238E27FC236}">
                <a16:creationId xmlns:a16="http://schemas.microsoft.com/office/drawing/2014/main" id="{3FAF6482-A6A9-4561-BFF3-560638001289}"/>
              </a:ext>
            </a:extLst>
          </p:cNvPr>
          <p:cNvSpPr>
            <a:spLocks noChangeShapeType="1"/>
          </p:cNvSpPr>
          <p:nvPr/>
        </p:nvSpPr>
        <p:spPr bwMode="auto">
          <a:xfrm flipV="1">
            <a:off x="6804025" y="944563"/>
            <a:ext cx="431800" cy="3651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1" name="Line 69">
            <a:extLst>
              <a:ext uri="{FF2B5EF4-FFF2-40B4-BE49-F238E27FC236}">
                <a16:creationId xmlns:a16="http://schemas.microsoft.com/office/drawing/2014/main" id="{C041D90B-7F44-4021-83C8-8039CAB052AB}"/>
              </a:ext>
            </a:extLst>
          </p:cNvPr>
          <p:cNvSpPr>
            <a:spLocks noChangeShapeType="1"/>
          </p:cNvSpPr>
          <p:nvPr/>
        </p:nvSpPr>
        <p:spPr bwMode="auto">
          <a:xfrm flipV="1">
            <a:off x="7235825" y="620713"/>
            <a:ext cx="0" cy="30797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2" name="Line 70">
            <a:extLst>
              <a:ext uri="{FF2B5EF4-FFF2-40B4-BE49-F238E27FC236}">
                <a16:creationId xmlns:a16="http://schemas.microsoft.com/office/drawing/2014/main" id="{C28F1F4E-ECCC-418A-A6CB-D549F340EBEF}"/>
              </a:ext>
            </a:extLst>
          </p:cNvPr>
          <p:cNvSpPr>
            <a:spLocks noChangeShapeType="1"/>
          </p:cNvSpPr>
          <p:nvPr/>
        </p:nvSpPr>
        <p:spPr bwMode="auto">
          <a:xfrm>
            <a:off x="6877050" y="836613"/>
            <a:ext cx="13493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3" name="Line 71">
            <a:extLst>
              <a:ext uri="{FF2B5EF4-FFF2-40B4-BE49-F238E27FC236}">
                <a16:creationId xmlns:a16="http://schemas.microsoft.com/office/drawing/2014/main" id="{46094C78-8454-4583-88B5-F0FD309F91CC}"/>
              </a:ext>
            </a:extLst>
          </p:cNvPr>
          <p:cNvSpPr>
            <a:spLocks noChangeShapeType="1"/>
          </p:cNvSpPr>
          <p:nvPr/>
        </p:nvSpPr>
        <p:spPr bwMode="auto">
          <a:xfrm flipV="1">
            <a:off x="7019925" y="692150"/>
            <a:ext cx="0" cy="1793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4" name="Line 72">
            <a:extLst>
              <a:ext uri="{FF2B5EF4-FFF2-40B4-BE49-F238E27FC236}">
                <a16:creationId xmlns:a16="http://schemas.microsoft.com/office/drawing/2014/main" id="{BD142EC6-E5EE-45E7-8C98-D786A9C4BFFE}"/>
              </a:ext>
            </a:extLst>
          </p:cNvPr>
          <p:cNvSpPr>
            <a:spLocks noChangeShapeType="1"/>
          </p:cNvSpPr>
          <p:nvPr/>
        </p:nvSpPr>
        <p:spPr bwMode="auto">
          <a:xfrm flipH="1">
            <a:off x="1763713" y="863600"/>
            <a:ext cx="136525"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5" name="AutoShape 73">
            <a:extLst>
              <a:ext uri="{FF2B5EF4-FFF2-40B4-BE49-F238E27FC236}">
                <a16:creationId xmlns:a16="http://schemas.microsoft.com/office/drawing/2014/main" id="{5704AE4B-30DB-4843-B1DA-ACFD28F1875D}"/>
              </a:ext>
            </a:extLst>
          </p:cNvPr>
          <p:cNvSpPr>
            <a:spLocks noChangeArrowheads="1"/>
          </p:cNvSpPr>
          <p:nvPr/>
        </p:nvSpPr>
        <p:spPr bwMode="auto">
          <a:xfrm>
            <a:off x="4154488" y="620713"/>
            <a:ext cx="273050" cy="944562"/>
          </a:xfrm>
          <a:prstGeom prst="downArrow">
            <a:avLst>
              <a:gd name="adj1" fmla="val 50000"/>
              <a:gd name="adj2" fmla="val 86434"/>
            </a:avLst>
          </a:prstGeom>
          <a:solidFill>
            <a:schemeClr val="hlink"/>
          </a:solidFill>
          <a:ln w="9525">
            <a:solidFill>
              <a:schemeClr val="hlink"/>
            </a:solidFill>
            <a:miter lim="800000"/>
            <a:headEnd/>
            <a:tailEnd/>
          </a:ln>
        </p:spPr>
        <p:txBody>
          <a:bodyPr vert="eaVert"/>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800">
              <a:solidFill>
                <a:schemeClr val="hlink"/>
              </a:solidFill>
              <a:latin typeface="Verdana" panose="020B0604030504040204" pitchFamily="34" charset="0"/>
            </a:endParaRPr>
          </a:p>
        </p:txBody>
      </p:sp>
      <p:sp>
        <p:nvSpPr>
          <p:cNvPr id="30786" name="Line 74">
            <a:extLst>
              <a:ext uri="{FF2B5EF4-FFF2-40B4-BE49-F238E27FC236}">
                <a16:creationId xmlns:a16="http://schemas.microsoft.com/office/drawing/2014/main" id="{7AFFA4DD-D3B7-4F59-ACCA-C8B6454FA7FF}"/>
              </a:ext>
            </a:extLst>
          </p:cNvPr>
          <p:cNvSpPr>
            <a:spLocks noChangeShapeType="1"/>
          </p:cNvSpPr>
          <p:nvPr/>
        </p:nvSpPr>
        <p:spPr bwMode="auto">
          <a:xfrm flipH="1" flipV="1">
            <a:off x="1630363" y="944563"/>
            <a:ext cx="204787"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7" name="Line 75">
            <a:extLst>
              <a:ext uri="{FF2B5EF4-FFF2-40B4-BE49-F238E27FC236}">
                <a16:creationId xmlns:a16="http://schemas.microsoft.com/office/drawing/2014/main" id="{20C43D74-3481-4418-9D35-3BC6A4F4FDF0}"/>
              </a:ext>
            </a:extLst>
          </p:cNvPr>
          <p:cNvSpPr>
            <a:spLocks noChangeShapeType="1"/>
          </p:cNvSpPr>
          <p:nvPr/>
        </p:nvSpPr>
        <p:spPr bwMode="auto">
          <a:xfrm>
            <a:off x="1763713" y="620713"/>
            <a:ext cx="0" cy="2508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8" name="Line 76">
            <a:extLst>
              <a:ext uri="{FF2B5EF4-FFF2-40B4-BE49-F238E27FC236}">
                <a16:creationId xmlns:a16="http://schemas.microsoft.com/office/drawing/2014/main" id="{CC77A79D-CAAA-45A3-8D64-B3829B7C4710}"/>
              </a:ext>
            </a:extLst>
          </p:cNvPr>
          <p:cNvSpPr>
            <a:spLocks noChangeShapeType="1"/>
          </p:cNvSpPr>
          <p:nvPr/>
        </p:nvSpPr>
        <p:spPr bwMode="auto">
          <a:xfrm>
            <a:off x="2987675"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9" name="Text Box 77">
            <a:extLst>
              <a:ext uri="{FF2B5EF4-FFF2-40B4-BE49-F238E27FC236}">
                <a16:creationId xmlns:a16="http://schemas.microsoft.com/office/drawing/2014/main" id="{9934E351-7270-4489-9884-65C8F931B2B4}"/>
              </a:ext>
            </a:extLst>
          </p:cNvPr>
          <p:cNvSpPr txBox="1">
            <a:spLocks noChangeArrowheads="1"/>
          </p:cNvSpPr>
          <p:nvPr/>
        </p:nvSpPr>
        <p:spPr bwMode="auto">
          <a:xfrm>
            <a:off x="5608638" y="4365625"/>
            <a:ext cx="619125" cy="86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400" b="1">
                <a:latin typeface="Arial" panose="020B0604020202020204" pitchFamily="34" charset="0"/>
              </a:rPr>
              <a:t>宇宙大尺</a:t>
            </a:r>
          </a:p>
          <a:p>
            <a:pPr eaLnBrk="1" hangingPunct="1"/>
            <a:r>
              <a:rPr lang="zh-CN" altLang="en-US" sz="1400" b="1">
                <a:latin typeface="Arial" panose="020B0604020202020204" pitchFamily="34" charset="0"/>
              </a:rPr>
              <a:t>度结构</a:t>
            </a:r>
          </a:p>
        </p:txBody>
      </p:sp>
      <p:sp>
        <p:nvSpPr>
          <p:cNvPr id="30790" name="Text Box 78">
            <a:extLst>
              <a:ext uri="{FF2B5EF4-FFF2-40B4-BE49-F238E27FC236}">
                <a16:creationId xmlns:a16="http://schemas.microsoft.com/office/drawing/2014/main" id="{462F8A8B-0BAE-410E-8BB0-96D498D33436}"/>
              </a:ext>
            </a:extLst>
          </p:cNvPr>
          <p:cNvSpPr txBox="1">
            <a:spLocks noChangeArrowheads="1"/>
          </p:cNvSpPr>
          <p:nvPr/>
        </p:nvSpPr>
        <p:spPr bwMode="auto">
          <a:xfrm>
            <a:off x="539750" y="188913"/>
            <a:ext cx="1901825" cy="495300"/>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800" b="1">
                <a:latin typeface="Times New Roman" panose="02020603050405020304" pitchFamily="18" charset="0"/>
              </a:rPr>
              <a:t>历史及历史研究</a:t>
            </a:r>
            <a:endParaRPr lang="zh-CN" altLang="en-US" sz="1800" b="1">
              <a:latin typeface="Arial" panose="020B0604020202020204" pitchFamily="34" charset="0"/>
            </a:endParaRPr>
          </a:p>
        </p:txBody>
      </p:sp>
      <p:sp>
        <p:nvSpPr>
          <p:cNvPr id="30791" name="Text Box 79">
            <a:extLst>
              <a:ext uri="{FF2B5EF4-FFF2-40B4-BE49-F238E27FC236}">
                <a16:creationId xmlns:a16="http://schemas.microsoft.com/office/drawing/2014/main" id="{05AB9EAF-666E-4814-864A-36F072CD0113}"/>
              </a:ext>
            </a:extLst>
          </p:cNvPr>
          <p:cNvSpPr txBox="1">
            <a:spLocks noChangeArrowheads="1"/>
          </p:cNvSpPr>
          <p:nvPr/>
        </p:nvSpPr>
        <p:spPr bwMode="auto">
          <a:xfrm>
            <a:off x="3492500" y="115888"/>
            <a:ext cx="17272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b="1">
                <a:latin typeface="Times New Roman" panose="02020603050405020304" pitchFamily="18" charset="0"/>
              </a:rPr>
              <a:t>天文学</a:t>
            </a:r>
            <a:endParaRPr lang="zh-CN" altLang="en-US" sz="1800" b="1">
              <a:latin typeface="Arial" panose="020B0604020202020204" pitchFamily="34" charset="0"/>
            </a:endParaRPr>
          </a:p>
        </p:txBody>
      </p:sp>
      <p:sp>
        <p:nvSpPr>
          <p:cNvPr id="30792" name="Text Box 80">
            <a:extLst>
              <a:ext uri="{FF2B5EF4-FFF2-40B4-BE49-F238E27FC236}">
                <a16:creationId xmlns:a16="http://schemas.microsoft.com/office/drawing/2014/main" id="{962CE7AF-D960-4D27-A47E-50CB41BEDADB}"/>
              </a:ext>
            </a:extLst>
          </p:cNvPr>
          <p:cNvSpPr txBox="1">
            <a:spLocks noChangeArrowheads="1"/>
          </p:cNvSpPr>
          <p:nvPr/>
        </p:nvSpPr>
        <p:spPr bwMode="auto">
          <a:xfrm>
            <a:off x="6300788" y="188913"/>
            <a:ext cx="2160587" cy="495300"/>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1800" b="1">
                <a:latin typeface="Times New Roman" panose="02020603050405020304" pitchFamily="18" charset="0"/>
              </a:rPr>
              <a:t>各相关实用领域</a:t>
            </a:r>
            <a:endParaRPr lang="zh-CN" altLang="en-US" sz="1800" b="1">
              <a:latin typeface="Arial" panose="020B0604020202020204" pitchFamily="34" charset="0"/>
            </a:endParaRPr>
          </a:p>
        </p:txBody>
      </p:sp>
      <p:sp>
        <p:nvSpPr>
          <p:cNvPr id="30793" name="Rectangle 81">
            <a:extLst>
              <a:ext uri="{FF2B5EF4-FFF2-40B4-BE49-F238E27FC236}">
                <a16:creationId xmlns:a16="http://schemas.microsoft.com/office/drawing/2014/main" id="{72DE04A9-5A4C-44C5-B6F6-432C7ABF9EEA}"/>
              </a:ext>
            </a:extLst>
          </p:cNvPr>
          <p:cNvSpPr>
            <a:spLocks noChangeArrowheads="1"/>
          </p:cNvSpPr>
          <p:nvPr/>
        </p:nvSpPr>
        <p:spPr bwMode="auto">
          <a:xfrm>
            <a:off x="2411413" y="6035675"/>
            <a:ext cx="3527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b="1">
                <a:solidFill>
                  <a:schemeClr val="accent2"/>
                </a:solidFill>
                <a:latin typeface="Arial" panose="020B0604020202020204" pitchFamily="34" charset="0"/>
              </a:rPr>
              <a:t>研 究 目 标 分 类</a:t>
            </a:r>
            <a:endParaRPr lang="zh-CN" altLang="en-US" sz="1800">
              <a:solidFill>
                <a:schemeClr val="accent2"/>
              </a:solidFill>
              <a:latin typeface="Arial" panose="020B0604020202020204" pitchFamily="34" charset="0"/>
            </a:endParaRPr>
          </a:p>
          <a:p>
            <a:pPr algn="ctr" eaLnBrk="1" hangingPunct="1"/>
            <a:r>
              <a:rPr lang="zh-CN" altLang="en-US" sz="1800" b="1">
                <a:latin typeface="Arial" panose="020B0604020202020204" pitchFamily="34" charset="0"/>
              </a:rPr>
              <a:t>学科分类框架图</a:t>
            </a:r>
          </a:p>
        </p:txBody>
      </p:sp>
      <p:sp>
        <p:nvSpPr>
          <p:cNvPr id="30794" name="Line 82">
            <a:extLst>
              <a:ext uri="{FF2B5EF4-FFF2-40B4-BE49-F238E27FC236}">
                <a16:creationId xmlns:a16="http://schemas.microsoft.com/office/drawing/2014/main" id="{49E6FC52-C6D6-4958-893B-8AF4C4E1535D}"/>
              </a:ext>
            </a:extLst>
          </p:cNvPr>
          <p:cNvSpPr>
            <a:spLocks noChangeShapeType="1"/>
          </p:cNvSpPr>
          <p:nvPr/>
        </p:nvSpPr>
        <p:spPr bwMode="auto">
          <a:xfrm>
            <a:off x="4140200" y="1916113"/>
            <a:ext cx="466725"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509211F4-F20D-47D6-A6A6-BE689C32860D}"/>
              </a:ext>
            </a:extLst>
          </p:cNvPr>
          <p:cNvSpPr>
            <a:spLocks noGrp="1" noChangeArrowheads="1"/>
          </p:cNvSpPr>
          <p:nvPr>
            <p:ph idx="1"/>
          </p:nvPr>
        </p:nvSpPr>
        <p:spPr>
          <a:xfrm>
            <a:off x="0" y="188913"/>
            <a:ext cx="9144000" cy="6669087"/>
          </a:xfrm>
        </p:spPr>
        <p:txBody>
          <a:bodyPr/>
          <a:lstStyle/>
          <a:p>
            <a:pPr eaLnBrk="1" hangingPunct="1"/>
            <a:r>
              <a:rPr lang="en-US" altLang="zh-CN" sz="2400" b="1">
                <a:solidFill>
                  <a:schemeClr val="accent2"/>
                </a:solidFill>
                <a:latin typeface="楷体_GB2312" pitchFamily="49" charset="-122"/>
                <a:ea typeface="楷体_GB2312" pitchFamily="49" charset="-122"/>
              </a:rPr>
              <a:t>Tiantiwulixue </a:t>
            </a:r>
          </a:p>
          <a:p>
            <a:pPr eaLnBrk="1" hangingPunct="1"/>
            <a:r>
              <a:rPr lang="zh-CN" altLang="en-US" sz="2400" b="1">
                <a:solidFill>
                  <a:schemeClr val="accent2"/>
                </a:solidFill>
                <a:latin typeface="楷体_GB2312" pitchFamily="49" charset="-122"/>
                <a:ea typeface="楷体_GB2312" pitchFamily="49" charset="-122"/>
              </a:rPr>
              <a:t>天体物理学</a:t>
            </a:r>
            <a:r>
              <a:rPr lang="en-US" altLang="zh-CN" sz="2400" b="1">
                <a:solidFill>
                  <a:schemeClr val="accent2"/>
                </a:solidFill>
                <a:latin typeface="楷体_GB2312" pitchFamily="49" charset="-122"/>
                <a:ea typeface="楷体_GB2312" pitchFamily="49" charset="-122"/>
              </a:rPr>
              <a:t>(astrophysics)</a:t>
            </a:r>
          </a:p>
          <a:p>
            <a:pPr eaLnBrk="1" hangingPunct="1">
              <a:buFontTx/>
              <a:buNone/>
            </a:pPr>
            <a:r>
              <a:rPr lang="en-US" altLang="zh-CN" sz="2400">
                <a:solidFill>
                  <a:schemeClr val="accent2"/>
                </a:solidFill>
                <a:latin typeface="楷体_GB2312" pitchFamily="49" charset="-122"/>
                <a:ea typeface="楷体_GB2312" pitchFamily="49" charset="-122"/>
              </a:rPr>
              <a:t>  </a:t>
            </a:r>
            <a:r>
              <a:rPr lang="zh-CN" altLang="en-US" sz="2400" b="1">
                <a:solidFill>
                  <a:schemeClr val="accent2"/>
                </a:solidFill>
                <a:latin typeface="楷体_GB2312" pitchFamily="49" charset="-122"/>
                <a:ea typeface="楷体_GB2312" pitchFamily="49" charset="-122"/>
              </a:rPr>
              <a:t>天文学的一个重要分支，是应用物理学的技术、方法和理论，研究天体的形态、结构、化学组成、物理状态和演化规律的学科；它是物理学和天文学互相渗透产生的交叉学科。</a:t>
            </a:r>
          </a:p>
          <a:p>
            <a:pPr eaLnBrk="1" hangingPunct="1">
              <a:buFontTx/>
              <a:buNone/>
            </a:pPr>
            <a:endParaRPr lang="zh-CN" altLang="en-US" sz="2400" b="1">
              <a:solidFill>
                <a:schemeClr val="accent2"/>
              </a:solidFill>
              <a:latin typeface="楷体_GB2312" pitchFamily="49" charset="-122"/>
              <a:ea typeface="楷体_GB2312" pitchFamily="49" charset="-122"/>
            </a:endParaRPr>
          </a:p>
          <a:p>
            <a:pPr eaLnBrk="1" hangingPunct="1">
              <a:buFontTx/>
              <a:buNone/>
            </a:pPr>
            <a:r>
              <a:rPr lang="zh-CN" altLang="en-US" sz="2400" b="1">
                <a:solidFill>
                  <a:schemeClr val="accent2"/>
                </a:solidFill>
                <a:latin typeface="楷体_GB2312" pitchFamily="49" charset="-122"/>
                <a:ea typeface="楷体_GB2312" pitchFamily="49" charset="-122"/>
              </a:rPr>
              <a:t> 分支学科</a:t>
            </a:r>
            <a:r>
              <a:rPr lang="zh-CN" altLang="en-US" sz="2400">
                <a:solidFill>
                  <a:schemeClr val="accent2"/>
                </a:solidFill>
                <a:latin typeface="楷体_GB2312" pitchFamily="49" charset="-122"/>
                <a:ea typeface="楷体_GB2312" pitchFamily="49" charset="-122"/>
              </a:rPr>
              <a:t>　</a:t>
            </a:r>
            <a:r>
              <a:rPr lang="zh-CN" altLang="en-US" sz="2400" b="1">
                <a:solidFill>
                  <a:schemeClr val="accent2"/>
                </a:solidFill>
                <a:latin typeface="楷体_GB2312" pitchFamily="49" charset="-122"/>
                <a:ea typeface="楷体_GB2312" pitchFamily="49" charset="-122"/>
              </a:rPr>
              <a:t>天体物理学发展异常迅速且研究领域宽广而相互交叉，学科分类复杂。天体物理学按学科性质分为：实测天体物理学和理论天体物理学；按观测基地和波段可分为：光学天文学、射电天文学（包括毫米波和亚毫米波）、红外天文学、紫外天文学、高能（</a:t>
            </a:r>
            <a:r>
              <a:rPr lang="en-US" altLang="zh-CN" sz="2400" b="1">
                <a:solidFill>
                  <a:schemeClr val="accent2"/>
                </a:solidFill>
                <a:latin typeface="楷体_GB2312" pitchFamily="49" charset="-122"/>
                <a:ea typeface="楷体_GB2312" pitchFamily="49" charset="-122"/>
              </a:rPr>
              <a:t>X</a:t>
            </a:r>
            <a:r>
              <a:rPr lang="zh-CN" altLang="en-US" sz="2400" b="1">
                <a:solidFill>
                  <a:schemeClr val="accent2"/>
                </a:solidFill>
                <a:latin typeface="楷体_GB2312" pitchFamily="49" charset="-122"/>
                <a:ea typeface="楷体_GB2312" pitchFamily="49" charset="-122"/>
              </a:rPr>
              <a:t>射线、</a:t>
            </a:r>
            <a:r>
              <a:rPr lang="en-US" altLang="zh-CN" sz="2400" b="1">
                <a:solidFill>
                  <a:schemeClr val="accent2"/>
                </a:solidFill>
                <a:latin typeface="楷体_GB2312" pitchFamily="49" charset="-122"/>
                <a:ea typeface="楷体_GB2312" pitchFamily="49" charset="-122"/>
              </a:rPr>
              <a:t>γ</a:t>
            </a:r>
            <a:r>
              <a:rPr lang="zh-CN" altLang="en-US" sz="2400" b="1">
                <a:solidFill>
                  <a:schemeClr val="accent2"/>
                </a:solidFill>
                <a:latin typeface="楷体_GB2312" pitchFamily="49" charset="-122"/>
                <a:ea typeface="楷体_GB2312" pitchFamily="49" charset="-122"/>
              </a:rPr>
              <a:t>射线、中微子）天体物理学，统称为全（电磁）波段天文学；按研究对象又分为：太阳物理学、太阳系物理学、恒星天文学、恒星物理学、星际介质物理学、星系天文学、宇宙学、宇宙化学、天体演化学等分支学科。新兴起的空间天文学和高能天体物理学也是它的分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8757F9DF-7819-448A-9137-D74105C9B86A}"/>
              </a:ext>
            </a:extLst>
          </p:cNvPr>
          <p:cNvSpPr>
            <a:spLocks noChangeArrowheads="1"/>
          </p:cNvSpPr>
          <p:nvPr/>
        </p:nvSpPr>
        <p:spPr bwMode="auto">
          <a:xfrm>
            <a:off x="914400" y="225425"/>
            <a:ext cx="7778750" cy="709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20000"/>
              </a:spcBef>
            </a:pPr>
            <a:r>
              <a:rPr lang="zh-CN" altLang="en-US" sz="3600" b="1">
                <a:solidFill>
                  <a:schemeClr val="accent2"/>
                </a:solidFill>
                <a:latin typeface="Times New Roman" panose="02020603050405020304" pitchFamily="18" charset="0"/>
              </a:rPr>
              <a:t>新世纪的天文学和天体物理学展望</a:t>
            </a:r>
          </a:p>
          <a:p>
            <a:endParaRPr lang="zh-CN" altLang="en-US" sz="1800" b="1">
              <a:latin typeface="Times New Roman" panose="02020603050405020304" pitchFamily="18" charset="0"/>
            </a:endParaRPr>
          </a:p>
          <a:p>
            <a:r>
              <a:rPr lang="zh-CN" altLang="en-US" sz="1800" b="1">
                <a:solidFill>
                  <a:schemeClr val="accent2"/>
                </a:solidFill>
                <a:latin typeface="Times New Roman" panose="02020603050405020304" pitchFamily="18" charset="0"/>
              </a:rPr>
              <a:t>公元</a:t>
            </a:r>
            <a:r>
              <a:rPr lang="en-US" altLang="zh-CN" sz="1800" b="1">
                <a:solidFill>
                  <a:schemeClr val="accent2"/>
                </a:solidFill>
                <a:latin typeface="Times New Roman" panose="02020603050405020304" pitchFamily="18" charset="0"/>
              </a:rPr>
              <a:t>1000</a:t>
            </a:r>
            <a:r>
              <a:rPr lang="zh-CN" altLang="en-US" sz="1800" b="1">
                <a:solidFill>
                  <a:schemeClr val="accent2"/>
                </a:solidFill>
                <a:latin typeface="Times New Roman" panose="02020603050405020304" pitchFamily="18" charset="0"/>
              </a:rPr>
              <a:t>年</a:t>
            </a:r>
            <a:r>
              <a:rPr lang="en-US" altLang="zh-CN" sz="1800" b="1">
                <a:solidFill>
                  <a:schemeClr val="accent2"/>
                </a:solidFill>
                <a:latin typeface="Times New Roman" panose="02020603050405020304" pitchFamily="18" charset="0"/>
              </a:rPr>
              <a:t>: </a:t>
            </a:r>
          </a:p>
          <a:p>
            <a:r>
              <a:rPr lang="en-US" altLang="zh-CN" sz="2000" b="1">
                <a:solidFill>
                  <a:schemeClr val="accent2"/>
                </a:solidFill>
                <a:latin typeface="Times New Roman" panose="02020603050405020304" pitchFamily="18" charset="0"/>
              </a:rPr>
              <a:t>     </a:t>
            </a:r>
            <a:r>
              <a:rPr lang="zh-CN" altLang="en-US" sz="1800" b="1">
                <a:solidFill>
                  <a:schemeClr val="accent2"/>
                </a:solidFill>
                <a:latin typeface="楷体_GB2312" pitchFamily="49" charset="-122"/>
                <a:ea typeface="楷体_GB2312" pitchFamily="49" charset="-122"/>
              </a:rPr>
              <a:t>仅仅亚洲，特别是中国，中东和中美洲  有天文学家</a:t>
            </a:r>
            <a:r>
              <a:rPr lang="en-US" altLang="zh-CN" sz="1800" b="1">
                <a:solidFill>
                  <a:schemeClr val="accent2"/>
                </a:solidFill>
                <a:latin typeface="楷体_GB2312" pitchFamily="49" charset="-122"/>
                <a:ea typeface="楷体_GB2312" pitchFamily="49" charset="-122"/>
              </a:rPr>
              <a:t>;</a:t>
            </a:r>
          </a:p>
          <a:p>
            <a:r>
              <a:rPr lang="en-US" altLang="zh-CN" sz="1800" b="1">
                <a:solidFill>
                  <a:schemeClr val="accent2"/>
                </a:solidFill>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知道</a:t>
            </a:r>
            <a:r>
              <a:rPr lang="en-US" altLang="zh-CN" sz="1800" b="1">
                <a:solidFill>
                  <a:schemeClr val="accent2"/>
                </a:solidFill>
                <a:latin typeface="楷体_GB2312" pitchFamily="49" charset="-122"/>
                <a:ea typeface="楷体_GB2312" pitchFamily="49" charset="-122"/>
              </a:rPr>
              <a:t>8</a:t>
            </a:r>
            <a:r>
              <a:rPr lang="zh-CN" altLang="en-US" sz="1800" b="1">
                <a:solidFill>
                  <a:schemeClr val="accent2"/>
                </a:solidFill>
                <a:latin typeface="楷体_GB2312" pitchFamily="49" charset="-122"/>
                <a:ea typeface="楷体_GB2312" pitchFamily="49" charset="-122"/>
              </a:rPr>
              <a:t>大行星中的</a:t>
            </a:r>
            <a:r>
              <a:rPr lang="en-US" altLang="zh-CN" sz="1800" b="1">
                <a:solidFill>
                  <a:schemeClr val="accent2"/>
                </a:solidFill>
                <a:latin typeface="楷体_GB2312" pitchFamily="49" charset="-122"/>
                <a:ea typeface="楷体_GB2312" pitchFamily="49" charset="-122"/>
              </a:rPr>
              <a:t>6</a:t>
            </a:r>
            <a:r>
              <a:rPr lang="zh-CN" altLang="en-US" sz="1800" b="1">
                <a:solidFill>
                  <a:schemeClr val="accent2"/>
                </a:solidFill>
                <a:latin typeface="楷体_GB2312" pitchFamily="49" charset="-122"/>
                <a:ea typeface="楷体_GB2312" pitchFamily="49" charset="-122"/>
              </a:rPr>
              <a:t>个</a:t>
            </a:r>
            <a:r>
              <a:rPr lang="en-US" altLang="zh-CN" sz="1800" b="1">
                <a:solidFill>
                  <a:schemeClr val="accent2"/>
                </a:solidFill>
                <a:latin typeface="楷体_GB2312" pitchFamily="49" charset="-122"/>
                <a:ea typeface="楷体_GB2312" pitchFamily="49" charset="-122"/>
              </a:rPr>
              <a:t>;</a:t>
            </a:r>
          </a:p>
          <a:p>
            <a:r>
              <a:rPr lang="en-US" altLang="zh-CN" sz="1800" b="1">
                <a:solidFill>
                  <a:schemeClr val="accent2"/>
                </a:solidFill>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知道恒星</a:t>
            </a:r>
            <a:r>
              <a:rPr lang="en-US" altLang="zh-CN" sz="1800" b="1">
                <a:solidFill>
                  <a:schemeClr val="accent2"/>
                </a:solidFill>
                <a:latin typeface="楷体_GB2312" pitchFamily="49" charset="-122"/>
                <a:ea typeface="楷体_GB2312" pitchFamily="49" charset="-122"/>
              </a:rPr>
              <a:t>,</a:t>
            </a:r>
            <a:r>
              <a:rPr lang="zh-CN" altLang="en-US" sz="1800" b="1">
                <a:solidFill>
                  <a:schemeClr val="accent2"/>
                </a:solidFill>
                <a:latin typeface="楷体_GB2312" pitchFamily="49" charset="-122"/>
                <a:ea typeface="楷体_GB2312" pitchFamily="49" charset="-122"/>
              </a:rPr>
              <a:t>但不知道恒星和太阳一样</a:t>
            </a:r>
            <a:r>
              <a:rPr lang="en-US" altLang="zh-CN" sz="1800" b="1">
                <a:solidFill>
                  <a:schemeClr val="accent2"/>
                </a:solidFill>
                <a:latin typeface="楷体_GB2312" pitchFamily="49" charset="-122"/>
                <a:ea typeface="楷体_GB2312" pitchFamily="49" charset="-122"/>
              </a:rPr>
              <a:t>;</a:t>
            </a:r>
          </a:p>
          <a:p>
            <a:r>
              <a:rPr lang="en-US" altLang="zh-CN" sz="1800" b="1">
                <a:solidFill>
                  <a:schemeClr val="accent2"/>
                </a:solidFill>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不知道恒星离地球多远</a:t>
            </a:r>
          </a:p>
          <a:p>
            <a:r>
              <a:rPr lang="zh-CN" altLang="en-US" sz="1800" b="1">
                <a:solidFill>
                  <a:schemeClr val="accent2"/>
                </a:solidFill>
                <a:latin typeface="楷体_GB2312" pitchFamily="49" charset="-122"/>
                <a:ea typeface="楷体_GB2312" pitchFamily="49" charset="-122"/>
              </a:rPr>
              <a:t>  </a:t>
            </a:r>
          </a:p>
          <a:p>
            <a:r>
              <a:rPr lang="zh-CN" altLang="en-US" sz="1800" b="1">
                <a:solidFill>
                  <a:schemeClr val="accent2"/>
                </a:solidFill>
                <a:latin typeface="Times New Roman" panose="02020603050405020304" pitchFamily="18" charset="0"/>
              </a:rPr>
              <a:t>公元</a:t>
            </a:r>
            <a:r>
              <a:rPr lang="en-US" altLang="zh-CN" sz="1800" b="1">
                <a:solidFill>
                  <a:schemeClr val="accent2"/>
                </a:solidFill>
                <a:latin typeface="Times New Roman" panose="02020603050405020304" pitchFamily="18" charset="0"/>
              </a:rPr>
              <a:t>2000</a:t>
            </a:r>
            <a:r>
              <a:rPr lang="zh-CN" altLang="en-US" sz="1800" b="1">
                <a:solidFill>
                  <a:schemeClr val="accent2"/>
                </a:solidFill>
                <a:latin typeface="Times New Roman" panose="02020603050405020304" pitchFamily="18" charset="0"/>
              </a:rPr>
              <a:t>年</a:t>
            </a:r>
            <a:r>
              <a:rPr lang="en-US" altLang="zh-CN" sz="1800" b="1">
                <a:solidFill>
                  <a:schemeClr val="accent2"/>
                </a:solidFill>
                <a:latin typeface="Times New Roman" panose="02020603050405020304" pitchFamily="18" charset="0"/>
              </a:rPr>
              <a:t>: </a:t>
            </a:r>
            <a:r>
              <a:rPr lang="zh-CN" altLang="en-US" sz="1800" b="1">
                <a:solidFill>
                  <a:schemeClr val="accent2"/>
                </a:solidFill>
                <a:latin typeface="Times New Roman" panose="02020603050405020304" pitchFamily="18" charset="0"/>
              </a:rPr>
              <a:t>人类的视野已扩大到包含整个宇宙</a:t>
            </a:r>
          </a:p>
          <a:p>
            <a:r>
              <a:rPr lang="zh-CN" altLang="en-US" sz="1800" b="1">
                <a:latin typeface="Times New Roman" panose="02020603050405020304" pitchFamily="18" charset="0"/>
              </a:rPr>
              <a:t>    </a:t>
            </a:r>
            <a:r>
              <a:rPr lang="zh-CN" altLang="en-US" sz="1800" b="1">
                <a:solidFill>
                  <a:srgbClr val="FF5050"/>
                </a:solidFill>
                <a:latin typeface="楷体_GB2312" pitchFamily="49" charset="-122"/>
                <a:ea typeface="楷体_GB2312" pitchFamily="49" charset="-122"/>
              </a:rPr>
              <a:t>太阳</a:t>
            </a:r>
            <a:r>
              <a:rPr lang="zh-CN" altLang="en-US" sz="1800" b="1">
                <a:solidFill>
                  <a:schemeClr val="accent2"/>
                </a:solidFill>
                <a:latin typeface="楷体_GB2312" pitchFamily="49" charset="-122"/>
                <a:ea typeface="楷体_GB2312" pitchFamily="49" charset="-122"/>
              </a:rPr>
              <a:t>只不过是银河系中</a:t>
            </a:r>
            <a:r>
              <a:rPr lang="zh-CN" altLang="en-US" sz="1800" b="1">
                <a:solidFill>
                  <a:srgbClr val="FF5050"/>
                </a:solidFill>
                <a:latin typeface="楷体_GB2312" pitchFamily="49" charset="-122"/>
                <a:ea typeface="楷体_GB2312" pitchFamily="49" charset="-122"/>
              </a:rPr>
              <a:t>一千亿颗恒星之一</a:t>
            </a:r>
          </a:p>
          <a:p>
            <a:r>
              <a:rPr lang="zh-CN" altLang="en-US" sz="1800" b="1">
                <a:latin typeface="楷体_GB2312" pitchFamily="49" charset="-122"/>
                <a:ea typeface="楷体_GB2312" pitchFamily="49" charset="-122"/>
              </a:rPr>
              <a:t>  </a:t>
            </a:r>
            <a:r>
              <a:rPr lang="zh-CN" altLang="en-US" sz="1800" b="1">
                <a:solidFill>
                  <a:srgbClr val="FF5050"/>
                </a:solidFill>
                <a:latin typeface="楷体_GB2312" pitchFamily="49" charset="-122"/>
                <a:ea typeface="楷体_GB2312" pitchFamily="49" charset="-122"/>
              </a:rPr>
              <a:t>银河系</a:t>
            </a:r>
            <a:r>
              <a:rPr lang="zh-CN" altLang="en-US" sz="1800" b="1">
                <a:solidFill>
                  <a:schemeClr val="accent2"/>
                </a:solidFill>
                <a:latin typeface="楷体_GB2312" pitchFamily="49" charset="-122"/>
                <a:ea typeface="楷体_GB2312" pitchFamily="49" charset="-122"/>
              </a:rPr>
              <a:t>也只不过是可见宇宙中大约</a:t>
            </a:r>
            <a:r>
              <a:rPr lang="zh-CN" altLang="en-US" sz="1800" b="1">
                <a:solidFill>
                  <a:srgbClr val="FF5050"/>
                </a:solidFill>
                <a:latin typeface="楷体_GB2312" pitchFamily="49" charset="-122"/>
                <a:ea typeface="楷体_GB2312" pitchFamily="49" charset="-122"/>
              </a:rPr>
              <a:t>一千亿个星系之一</a:t>
            </a:r>
          </a:p>
          <a:p>
            <a:r>
              <a:rPr lang="zh-CN" altLang="en-US" sz="1800" b="1">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我们可以用望远镜观察宇宙年轻时的面貌那时它的年</a:t>
            </a:r>
          </a:p>
          <a:p>
            <a:r>
              <a:rPr lang="zh-CN" altLang="en-US" sz="1800" b="1">
                <a:solidFill>
                  <a:schemeClr val="accent2"/>
                </a:solidFill>
                <a:latin typeface="楷体_GB2312" pitchFamily="49" charset="-122"/>
                <a:ea typeface="楷体_GB2312" pitchFamily="49" charset="-122"/>
              </a:rPr>
              <a:t>  龄只有几十万年</a:t>
            </a:r>
            <a:r>
              <a:rPr lang="en-US" altLang="zh-CN" sz="1800" b="1">
                <a:solidFill>
                  <a:schemeClr val="accent2"/>
                </a:solidFill>
                <a:latin typeface="楷体_GB2312" pitchFamily="49" charset="-122"/>
                <a:ea typeface="楷体_GB2312" pitchFamily="49" charset="-122"/>
              </a:rPr>
              <a:t>, </a:t>
            </a:r>
            <a:r>
              <a:rPr lang="zh-CN" altLang="en-US" sz="1800" b="1">
                <a:solidFill>
                  <a:schemeClr val="accent2"/>
                </a:solidFill>
                <a:latin typeface="Times New Roman" panose="02020603050405020304" pitchFamily="18" charset="0"/>
                <a:ea typeface="楷体_GB2312" pitchFamily="49" charset="-122"/>
              </a:rPr>
              <a:t>暴胀的大爆炸理论</a:t>
            </a:r>
            <a:r>
              <a:rPr lang="en-US" altLang="zh-CN" sz="1800" b="1">
                <a:solidFill>
                  <a:schemeClr val="accent2"/>
                </a:solidFill>
                <a:latin typeface="Times New Roman" panose="02020603050405020304" pitchFamily="18" charset="0"/>
                <a:ea typeface="楷体_GB2312" pitchFamily="49" charset="-122"/>
              </a:rPr>
              <a:t>,</a:t>
            </a:r>
            <a:r>
              <a:rPr lang="zh-CN" altLang="en-US" sz="1800" b="1">
                <a:solidFill>
                  <a:schemeClr val="accent2"/>
                </a:solidFill>
                <a:latin typeface="Times New Roman" panose="02020603050405020304" pitchFamily="18" charset="0"/>
                <a:ea typeface="楷体_GB2312" pitchFamily="49" charset="-122"/>
              </a:rPr>
              <a:t>可以描述了自</a:t>
            </a:r>
          </a:p>
          <a:p>
            <a:r>
              <a:rPr lang="zh-CN" altLang="en-US" sz="1800" b="1">
                <a:latin typeface="Times New Roman" panose="02020603050405020304" pitchFamily="18" charset="0"/>
                <a:ea typeface="楷体_GB2312" pitchFamily="49" charset="-122"/>
              </a:rPr>
              <a:t>   </a:t>
            </a:r>
            <a:r>
              <a:rPr lang="zh-CN" altLang="en-US" sz="1800" b="1">
                <a:solidFill>
                  <a:schemeClr val="accent2"/>
                </a:solidFill>
                <a:latin typeface="Times New Roman" panose="02020603050405020304" pitchFamily="18" charset="0"/>
                <a:ea typeface="楷体_GB2312" pitchFamily="49" charset="-122"/>
              </a:rPr>
              <a:t>宇宙时的</a:t>
            </a:r>
            <a:r>
              <a:rPr lang="en-US" altLang="zh-CN" sz="1800" b="1">
                <a:solidFill>
                  <a:srgbClr val="FF5050"/>
                </a:solidFill>
                <a:latin typeface="楷体_GB2312" pitchFamily="49" charset="-122"/>
                <a:ea typeface="楷体_GB2312" pitchFamily="49" charset="-122"/>
              </a:rPr>
              <a:t>10</a:t>
            </a:r>
            <a:r>
              <a:rPr lang="zh-CN" altLang="en-US" sz="1800" b="1" baseline="30000">
                <a:solidFill>
                  <a:srgbClr val="FF5050"/>
                </a:solidFill>
                <a:latin typeface="楷体_GB2312" pitchFamily="49" charset="-122"/>
                <a:ea typeface="楷体_GB2312" pitchFamily="49" charset="-122"/>
              </a:rPr>
              <a:t>－</a:t>
            </a:r>
            <a:r>
              <a:rPr lang="en-US" altLang="zh-CN" sz="1800" b="1" baseline="30000">
                <a:solidFill>
                  <a:srgbClr val="FF5050"/>
                </a:solidFill>
                <a:latin typeface="楷体_GB2312" pitchFamily="49" charset="-122"/>
                <a:ea typeface="楷体_GB2312" pitchFamily="49" charset="-122"/>
              </a:rPr>
              <a:t>36</a:t>
            </a:r>
            <a:r>
              <a:rPr lang="zh-CN" altLang="en-US" sz="1800" b="1">
                <a:solidFill>
                  <a:srgbClr val="FF5050"/>
                </a:solidFill>
                <a:latin typeface="楷体_GB2312" pitchFamily="49" charset="-122"/>
                <a:ea typeface="楷体_GB2312" pitchFamily="49" charset="-122"/>
              </a:rPr>
              <a:t>秒</a:t>
            </a:r>
            <a:r>
              <a:rPr lang="zh-CN" altLang="en-US" sz="1800" b="1">
                <a:solidFill>
                  <a:schemeClr val="accent2"/>
                </a:solidFill>
                <a:latin typeface="楷体_GB2312" pitchFamily="49" charset="-122"/>
                <a:ea typeface="楷体_GB2312" pitchFamily="49" charset="-122"/>
              </a:rPr>
              <a:t>以来宇宙经历了怎样的演化。</a:t>
            </a:r>
          </a:p>
          <a:p>
            <a:endParaRPr lang="zh-CN" altLang="en-US" sz="1800" b="1">
              <a:latin typeface="楷体_GB2312" pitchFamily="49" charset="-122"/>
              <a:ea typeface="楷体_GB2312" pitchFamily="49" charset="-122"/>
            </a:endParaRPr>
          </a:p>
          <a:p>
            <a:r>
              <a:rPr lang="zh-CN" altLang="en-US" sz="1800" b="1">
                <a:solidFill>
                  <a:schemeClr val="accent2"/>
                </a:solidFill>
                <a:latin typeface="楷体_GB2312" pitchFamily="49" charset="-122"/>
                <a:ea typeface="楷体_GB2312" pitchFamily="49" charset="-122"/>
              </a:rPr>
              <a:t>公元</a:t>
            </a:r>
            <a:r>
              <a:rPr lang="en-US" altLang="zh-CN" sz="1800" b="1">
                <a:solidFill>
                  <a:schemeClr val="accent2"/>
                </a:solidFill>
                <a:latin typeface="楷体_GB2312" pitchFamily="49" charset="-122"/>
                <a:ea typeface="楷体_GB2312" pitchFamily="49" charset="-122"/>
              </a:rPr>
              <a:t>3000</a:t>
            </a:r>
            <a:r>
              <a:rPr lang="zh-CN" altLang="en-US" sz="1800" b="1">
                <a:solidFill>
                  <a:schemeClr val="accent2"/>
                </a:solidFill>
                <a:latin typeface="楷体_GB2312" pitchFamily="49" charset="-122"/>
                <a:ea typeface="楷体_GB2312" pitchFamily="49" charset="-122"/>
              </a:rPr>
              <a:t>年：？？？</a:t>
            </a:r>
          </a:p>
          <a:p>
            <a:endParaRPr lang="zh-CN" altLang="en-US" sz="1800">
              <a:solidFill>
                <a:schemeClr val="accent2"/>
              </a:solidFill>
              <a:latin typeface="楷体_GB2312" pitchFamily="49" charset="-122"/>
              <a:ea typeface="楷体_GB2312" pitchFamily="49" charset="-122"/>
            </a:endParaRPr>
          </a:p>
          <a:p>
            <a:endParaRPr lang="zh-CN" altLang="en-US" sz="180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87394">
                                            <p:txEl>
                                              <p:pRg st="0" end="0"/>
                                            </p:txEl>
                                          </p:spTgt>
                                        </p:tgtEl>
                                        <p:attrNameLst>
                                          <p:attrName>style.visibility</p:attrName>
                                        </p:attrNameLst>
                                      </p:cBhvr>
                                      <p:to>
                                        <p:strVal val="visible"/>
                                      </p:to>
                                    </p:set>
                                    <p:animEffect transition="in" filter="wipe(down)">
                                      <p:cBhvr>
                                        <p:cTn id="7" dur="500"/>
                                        <p:tgtEl>
                                          <p:spTgt spid="1873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7394">
                                            <p:txEl>
                                              <p:pRg st="2" end="2"/>
                                            </p:txEl>
                                          </p:spTgt>
                                        </p:tgtEl>
                                        <p:attrNameLst>
                                          <p:attrName>style.visibility</p:attrName>
                                        </p:attrNameLst>
                                      </p:cBhvr>
                                      <p:to>
                                        <p:strVal val="visible"/>
                                      </p:to>
                                    </p:set>
                                    <p:animEffect transition="in" filter="wipe(down)">
                                      <p:cBhvr>
                                        <p:cTn id="12" dur="500"/>
                                        <p:tgtEl>
                                          <p:spTgt spid="18739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87394">
                                            <p:txEl>
                                              <p:pRg st="3" end="3"/>
                                            </p:txEl>
                                          </p:spTgt>
                                        </p:tgtEl>
                                        <p:attrNameLst>
                                          <p:attrName>style.visibility</p:attrName>
                                        </p:attrNameLst>
                                      </p:cBhvr>
                                      <p:to>
                                        <p:strVal val="visible"/>
                                      </p:to>
                                    </p:set>
                                    <p:animEffect transition="in" filter="wipe(down)">
                                      <p:cBhvr>
                                        <p:cTn id="15" dur="500"/>
                                        <p:tgtEl>
                                          <p:spTgt spid="18739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87394">
                                            <p:txEl>
                                              <p:pRg st="4" end="4"/>
                                            </p:txEl>
                                          </p:spTgt>
                                        </p:tgtEl>
                                        <p:attrNameLst>
                                          <p:attrName>style.visibility</p:attrName>
                                        </p:attrNameLst>
                                      </p:cBhvr>
                                      <p:to>
                                        <p:strVal val="visible"/>
                                      </p:to>
                                    </p:set>
                                    <p:animEffect transition="in" filter="wipe(down)">
                                      <p:cBhvr>
                                        <p:cTn id="18" dur="500"/>
                                        <p:tgtEl>
                                          <p:spTgt spid="187394">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87394">
                                            <p:txEl>
                                              <p:pRg st="5" end="5"/>
                                            </p:txEl>
                                          </p:spTgt>
                                        </p:tgtEl>
                                        <p:attrNameLst>
                                          <p:attrName>style.visibility</p:attrName>
                                        </p:attrNameLst>
                                      </p:cBhvr>
                                      <p:to>
                                        <p:strVal val="visible"/>
                                      </p:to>
                                    </p:set>
                                    <p:animEffect transition="in" filter="wipe(down)">
                                      <p:cBhvr>
                                        <p:cTn id="21" dur="500"/>
                                        <p:tgtEl>
                                          <p:spTgt spid="18739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87394">
                                            <p:txEl>
                                              <p:pRg st="6" end="6"/>
                                            </p:txEl>
                                          </p:spTgt>
                                        </p:tgtEl>
                                        <p:attrNameLst>
                                          <p:attrName>style.visibility</p:attrName>
                                        </p:attrNameLst>
                                      </p:cBhvr>
                                      <p:to>
                                        <p:strVal val="visible"/>
                                      </p:to>
                                    </p:set>
                                    <p:animEffect transition="in" filter="wipe(down)">
                                      <p:cBhvr>
                                        <p:cTn id="24" dur="500"/>
                                        <p:tgtEl>
                                          <p:spTgt spid="187394">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187394">
                                            <p:txEl>
                                              <p:pRg st="8" end="8"/>
                                            </p:txEl>
                                          </p:spTgt>
                                        </p:tgtEl>
                                        <p:attrNameLst>
                                          <p:attrName>style.visibility</p:attrName>
                                        </p:attrNameLst>
                                      </p:cBhvr>
                                      <p:to>
                                        <p:strVal val="visible"/>
                                      </p:to>
                                    </p:set>
                                    <p:animEffect transition="in" filter="wipe(down)">
                                      <p:cBhvr>
                                        <p:cTn id="29" dur="500"/>
                                        <p:tgtEl>
                                          <p:spTgt spid="187394">
                                            <p:txEl>
                                              <p:pRg st="8" end="8"/>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187394">
                                            <p:txEl>
                                              <p:pRg st="9" end="9"/>
                                            </p:txEl>
                                          </p:spTgt>
                                        </p:tgtEl>
                                        <p:attrNameLst>
                                          <p:attrName>style.visibility</p:attrName>
                                        </p:attrNameLst>
                                      </p:cBhvr>
                                      <p:to>
                                        <p:strVal val="visible"/>
                                      </p:to>
                                    </p:set>
                                    <p:animEffect transition="in" filter="wipe(down)">
                                      <p:cBhvr>
                                        <p:cTn id="32" dur="500"/>
                                        <p:tgtEl>
                                          <p:spTgt spid="187394">
                                            <p:txEl>
                                              <p:pRg st="9" end="9"/>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87394">
                                            <p:txEl>
                                              <p:pRg st="10" end="10"/>
                                            </p:txEl>
                                          </p:spTgt>
                                        </p:tgtEl>
                                        <p:attrNameLst>
                                          <p:attrName>style.visibility</p:attrName>
                                        </p:attrNameLst>
                                      </p:cBhvr>
                                      <p:to>
                                        <p:strVal val="visible"/>
                                      </p:to>
                                    </p:set>
                                    <p:animEffect transition="in" filter="wipe(down)">
                                      <p:cBhvr>
                                        <p:cTn id="35" dur="500"/>
                                        <p:tgtEl>
                                          <p:spTgt spid="187394">
                                            <p:txEl>
                                              <p:pRg st="10" end="10"/>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87394">
                                            <p:txEl>
                                              <p:pRg st="11" end="11"/>
                                            </p:txEl>
                                          </p:spTgt>
                                        </p:tgtEl>
                                        <p:attrNameLst>
                                          <p:attrName>style.visibility</p:attrName>
                                        </p:attrNameLst>
                                      </p:cBhvr>
                                      <p:to>
                                        <p:strVal val="visible"/>
                                      </p:to>
                                    </p:set>
                                    <p:animEffect transition="in" filter="wipe(down)">
                                      <p:cBhvr>
                                        <p:cTn id="38" dur="500"/>
                                        <p:tgtEl>
                                          <p:spTgt spid="187394">
                                            <p:txEl>
                                              <p:pRg st="11" end="11"/>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187394">
                                            <p:txEl>
                                              <p:pRg st="12" end="12"/>
                                            </p:txEl>
                                          </p:spTgt>
                                        </p:tgtEl>
                                        <p:attrNameLst>
                                          <p:attrName>style.visibility</p:attrName>
                                        </p:attrNameLst>
                                      </p:cBhvr>
                                      <p:to>
                                        <p:strVal val="visible"/>
                                      </p:to>
                                    </p:set>
                                    <p:animEffect transition="in" filter="wipe(down)">
                                      <p:cBhvr>
                                        <p:cTn id="41" dur="500"/>
                                        <p:tgtEl>
                                          <p:spTgt spid="187394">
                                            <p:txEl>
                                              <p:pRg st="12" end="12"/>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187394">
                                            <p:txEl>
                                              <p:pRg st="13" end="13"/>
                                            </p:txEl>
                                          </p:spTgt>
                                        </p:tgtEl>
                                        <p:attrNameLst>
                                          <p:attrName>style.visibility</p:attrName>
                                        </p:attrNameLst>
                                      </p:cBhvr>
                                      <p:to>
                                        <p:strVal val="visible"/>
                                      </p:to>
                                    </p:set>
                                    <p:animEffect transition="in" filter="wipe(down)">
                                      <p:cBhvr>
                                        <p:cTn id="44" dur="500"/>
                                        <p:tgtEl>
                                          <p:spTgt spid="187394">
                                            <p:txEl>
                                              <p:pRg st="13" end="13"/>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187394">
                                            <p:txEl>
                                              <p:pRg st="15" end="15"/>
                                            </p:txEl>
                                          </p:spTgt>
                                        </p:tgtEl>
                                        <p:attrNameLst>
                                          <p:attrName>style.visibility</p:attrName>
                                        </p:attrNameLst>
                                      </p:cBhvr>
                                      <p:to>
                                        <p:strVal val="visible"/>
                                      </p:to>
                                    </p:set>
                                    <p:animEffect transition="in" filter="wipe(down)">
                                      <p:cBhvr>
                                        <p:cTn id="49" dur="500"/>
                                        <p:tgtEl>
                                          <p:spTgt spid="18739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D1C1411-0BE0-4797-ADAB-7BFBD8850077}"/>
              </a:ext>
            </a:extLst>
          </p:cNvPr>
          <p:cNvSpPr>
            <a:spLocks noGrp="1" noChangeArrowheads="1"/>
          </p:cNvSpPr>
          <p:nvPr>
            <p:ph idx="1"/>
          </p:nvPr>
        </p:nvSpPr>
        <p:spPr>
          <a:xfrm>
            <a:off x="611188" y="908050"/>
            <a:ext cx="8207375" cy="4895850"/>
          </a:xfrm>
        </p:spPr>
        <p:txBody>
          <a:bodyPr/>
          <a:lstStyle/>
          <a:p>
            <a:pPr marL="533400" indent="-533400" eaLnBrk="1" hangingPunct="1">
              <a:lnSpc>
                <a:spcPct val="80000"/>
              </a:lnSpc>
              <a:buFontTx/>
              <a:buNone/>
            </a:pPr>
            <a:r>
              <a:rPr lang="zh-CN" altLang="en-US" sz="1000"/>
              <a:t>      </a:t>
            </a:r>
            <a:r>
              <a:rPr lang="zh-CN" altLang="en-US" sz="2400" b="1">
                <a:solidFill>
                  <a:schemeClr val="accent2"/>
                </a:solidFill>
                <a:latin typeface="楷体_GB2312" pitchFamily="49" charset="-122"/>
                <a:ea typeface="楷体_GB2312" pitchFamily="49" charset="-122"/>
              </a:rPr>
              <a:t>人们不可能预言公元</a:t>
            </a:r>
            <a:r>
              <a:rPr lang="en-US" altLang="zh-CN" sz="2400" b="1">
                <a:solidFill>
                  <a:schemeClr val="accent2"/>
                </a:solidFill>
                <a:latin typeface="楷体_GB2312" pitchFamily="49" charset="-122"/>
                <a:ea typeface="楷体_GB2312" pitchFamily="49" charset="-122"/>
              </a:rPr>
              <a:t>3000</a:t>
            </a:r>
            <a:r>
              <a:rPr lang="zh-CN" altLang="en-US" sz="2400" b="1">
                <a:solidFill>
                  <a:schemeClr val="accent2"/>
                </a:solidFill>
                <a:latin typeface="楷体_GB2312" pitchFamily="49" charset="-122"/>
                <a:ea typeface="楷体_GB2312" pitchFamily="49" charset="-122"/>
              </a:rPr>
              <a:t>年时天文学将迈向何处，但很清楚在可预见的未来，天文学明确问题将会是：</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eaLnBrk="1" hangingPunct="1">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宇宙是怎样发端的，它是怎样由基本粒子的混合物演化为今天我们所见到的结构， 它未来的命运是什么？</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eaLnBrk="1" hangingPunct="1">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星系是怎样形成和演化的？</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eaLnBrk="1" hangingPunct="1">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恒星是怎样形成和</a:t>
            </a:r>
            <a:r>
              <a:rPr lang="zh-CN" altLang="en-US" sz="2400" b="1">
                <a:solidFill>
                  <a:srgbClr val="FF5050"/>
                </a:solidFill>
                <a:latin typeface="楷体_GB2312" pitchFamily="49" charset="-122"/>
                <a:ea typeface="楷体_GB2312" pitchFamily="49" charset="-122"/>
              </a:rPr>
              <a:t>演化</a:t>
            </a:r>
            <a:r>
              <a:rPr lang="zh-CN" altLang="en-US" sz="2400" b="1">
                <a:solidFill>
                  <a:schemeClr val="accent2"/>
                </a:solidFill>
                <a:latin typeface="楷体_GB2312" pitchFamily="49" charset="-122"/>
                <a:ea typeface="楷体_GB2312" pitchFamily="49" charset="-122"/>
              </a:rPr>
              <a:t>的？</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eaLnBrk="1" hangingPunct="1">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行星是怎样形成和演化的？</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eaLnBrk="1" hangingPunct="1">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宇宙中别的地方存在生命吗？</a:t>
            </a:r>
          </a:p>
          <a:p>
            <a:pPr marL="533400" indent="-533400" eaLnBrk="1" hangingPunct="1">
              <a:lnSpc>
                <a:spcPct val="80000"/>
              </a:lnSpc>
              <a:buFontTx/>
              <a:buNone/>
            </a:pPr>
            <a:r>
              <a:rPr lang="zh-CN" altLang="en-US" sz="2400" b="1">
                <a:solidFill>
                  <a:schemeClr val="accent2"/>
                </a:solidFill>
                <a:latin typeface="楷体_GB2312" pitchFamily="49" charset="-122"/>
                <a:ea typeface="楷体_GB2312" pitchFamily="49" charset="-122"/>
              </a:rPr>
              <a:t>      研究人员现在至少已经掌握了与所有这些问题相关的初步观测资料，然而其中只有一个问题，即</a:t>
            </a:r>
            <a:r>
              <a:rPr lang="zh-CN" altLang="en-US" sz="2400" b="1">
                <a:solidFill>
                  <a:srgbClr val="FF5050"/>
                </a:solidFill>
                <a:latin typeface="楷体_GB2312" pitchFamily="49" charset="-122"/>
                <a:ea typeface="楷体_GB2312" pitchFamily="49" charset="-122"/>
              </a:rPr>
              <a:t>恒星如何演化</a:t>
            </a:r>
            <a:r>
              <a:rPr lang="zh-CN" altLang="en-US" sz="2400" b="1">
                <a:solidFill>
                  <a:schemeClr val="accent2"/>
                </a:solidFill>
                <a:latin typeface="楷体_GB2312" pitchFamily="49" charset="-122"/>
                <a:ea typeface="楷体_GB2312" pitchFamily="49" charset="-122"/>
              </a:rPr>
              <a:t>，存在较为完全的答案。恒星演化理论的发展和观测证实是</a:t>
            </a:r>
            <a:r>
              <a:rPr lang="en-US" altLang="zh-CN" sz="2400" b="1">
                <a:solidFill>
                  <a:schemeClr val="accent2"/>
                </a:solidFill>
                <a:latin typeface="楷体_GB2312" pitchFamily="49" charset="-122"/>
                <a:ea typeface="楷体_GB2312" pitchFamily="49" charset="-122"/>
              </a:rPr>
              <a:t>20</a:t>
            </a:r>
            <a:r>
              <a:rPr lang="zh-CN" altLang="en-US" sz="2400" b="1">
                <a:solidFill>
                  <a:schemeClr val="accent2"/>
                </a:solidFill>
                <a:latin typeface="楷体_GB2312" pitchFamily="49" charset="-122"/>
                <a:ea typeface="楷体_GB2312" pitchFamily="49" charset="-122"/>
              </a:rPr>
              <a:t>世纪天体物理学的伟大成就之一。对于</a:t>
            </a:r>
            <a:r>
              <a:rPr lang="en-US" altLang="zh-CN" sz="2400" b="1">
                <a:solidFill>
                  <a:schemeClr val="accent2"/>
                </a:solidFill>
                <a:latin typeface="楷体_GB2312" pitchFamily="49" charset="-122"/>
                <a:ea typeface="楷体_GB2312" pitchFamily="49" charset="-122"/>
              </a:rPr>
              <a:t>21</a:t>
            </a:r>
            <a:r>
              <a:rPr lang="zh-CN" altLang="en-US" sz="2400" b="1">
                <a:solidFill>
                  <a:schemeClr val="accent2"/>
                </a:solidFill>
                <a:latin typeface="楷体_GB2312" pitchFamily="49" charset="-122"/>
                <a:ea typeface="楷体_GB2312" pitchFamily="49" charset="-122"/>
              </a:rPr>
              <a:t>世纪来说，长期目标是全面了解宇宙和它的组成物星系、恒星和行星－包括银河系、太阳和地球的形成、演化和命运。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A3D9592-D2AD-405A-957E-AFD7908664D4}"/>
              </a:ext>
            </a:extLst>
          </p:cNvPr>
          <p:cNvSpPr>
            <a:spLocks noGrp="1" noChangeArrowheads="1"/>
          </p:cNvSpPr>
          <p:nvPr>
            <p:ph type="title"/>
          </p:nvPr>
        </p:nvSpPr>
        <p:spPr>
          <a:xfrm>
            <a:off x="468313" y="0"/>
            <a:ext cx="8424862" cy="908050"/>
          </a:xfrm>
        </p:spPr>
        <p:txBody>
          <a:bodyPr/>
          <a:lstStyle/>
          <a:p>
            <a:pPr eaLnBrk="1" hangingPunct="1"/>
            <a:r>
              <a:rPr lang="zh-CN" altLang="en-US" sz="4000" b="1">
                <a:solidFill>
                  <a:schemeClr val="accent2"/>
                </a:solidFill>
                <a:latin typeface="楷体_GB2312" pitchFamily="49" charset="-122"/>
                <a:ea typeface="楷体_GB2312" pitchFamily="49" charset="-122"/>
                <a:sym typeface="宋体" panose="02010600030101010101" pitchFamily="2" charset="-122"/>
              </a:rPr>
              <a:t>§２.</a:t>
            </a:r>
            <a:r>
              <a:rPr lang="en-US" altLang="zh-CN" sz="4000" b="1">
                <a:solidFill>
                  <a:schemeClr val="accent2"/>
                </a:solidFill>
                <a:latin typeface="楷体_GB2312" pitchFamily="49" charset="-122"/>
                <a:ea typeface="楷体_GB2312" pitchFamily="49" charset="-122"/>
                <a:sym typeface="宋体" panose="02010600030101010101" pitchFamily="2" charset="-122"/>
              </a:rPr>
              <a:t>3 </a:t>
            </a:r>
            <a:r>
              <a:rPr lang="zh-CN" altLang="en-US" sz="4000" b="1">
                <a:solidFill>
                  <a:schemeClr val="accent2"/>
                </a:solidFill>
                <a:latin typeface="楷体_GB2312" pitchFamily="49" charset="-122"/>
                <a:ea typeface="楷体_GB2312" pitchFamily="49" charset="-122"/>
              </a:rPr>
              <a:t>天文学和物理学的关系</a:t>
            </a:r>
            <a:endParaRPr lang="zh-CN" altLang="en-US" sz="4000" b="1">
              <a:solidFill>
                <a:srgbClr val="FF6600"/>
              </a:solidFill>
            </a:endParaRPr>
          </a:p>
        </p:txBody>
      </p:sp>
      <p:sp>
        <p:nvSpPr>
          <p:cNvPr id="34819" name="Rectangle 3">
            <a:extLst>
              <a:ext uri="{FF2B5EF4-FFF2-40B4-BE49-F238E27FC236}">
                <a16:creationId xmlns:a16="http://schemas.microsoft.com/office/drawing/2014/main" id="{1F87A804-7BCE-41CE-B20A-E54CBBFC3491}"/>
              </a:ext>
            </a:extLst>
          </p:cNvPr>
          <p:cNvSpPr>
            <a:spLocks noGrp="1" noChangeArrowheads="1"/>
          </p:cNvSpPr>
          <p:nvPr>
            <p:ph idx="1"/>
          </p:nvPr>
        </p:nvSpPr>
        <p:spPr>
          <a:xfrm>
            <a:off x="0" y="908050"/>
            <a:ext cx="8893175" cy="2881313"/>
          </a:xfrm>
        </p:spPr>
        <p:txBody>
          <a:bodyPr/>
          <a:lstStyle/>
          <a:p>
            <a:pPr eaLnBrk="1" hangingPunct="1">
              <a:lnSpc>
                <a:spcPct val="115000"/>
              </a:lnSpc>
            </a:pPr>
            <a:r>
              <a:rPr lang="zh-CN" altLang="en-US" b="1">
                <a:solidFill>
                  <a:schemeClr val="accent2"/>
                </a:solidFill>
                <a:ea typeface="楷体_GB2312" pitchFamily="49" charset="-122"/>
              </a:rPr>
              <a:t>天体物理学已成为天文学研究的主流</a:t>
            </a:r>
          </a:p>
          <a:p>
            <a:pPr eaLnBrk="1" hangingPunct="1">
              <a:lnSpc>
                <a:spcPct val="115000"/>
              </a:lnSpc>
            </a:pPr>
            <a:r>
              <a:rPr lang="zh-CN" altLang="en-US" b="1">
                <a:solidFill>
                  <a:schemeClr val="accent2"/>
                </a:solidFill>
                <a:ea typeface="楷体_GB2312" pitchFamily="49" charset="-122"/>
              </a:rPr>
              <a:t>现代天体物理研究的前沿课题是天文学家和物理学家共同关心的，天体和宇宙是物理学的巨大实验室，物理学是天文学的理论基础</a:t>
            </a:r>
          </a:p>
        </p:txBody>
      </p:sp>
      <p:sp>
        <p:nvSpPr>
          <p:cNvPr id="34820" name="Rectangle 4">
            <a:extLst>
              <a:ext uri="{FF2B5EF4-FFF2-40B4-BE49-F238E27FC236}">
                <a16:creationId xmlns:a16="http://schemas.microsoft.com/office/drawing/2014/main" id="{F821F719-07D7-4527-9BC5-5A3BF66EE26E}"/>
              </a:ext>
            </a:extLst>
          </p:cNvPr>
          <p:cNvSpPr>
            <a:spLocks noChangeArrowheads="1"/>
          </p:cNvSpPr>
          <p:nvPr/>
        </p:nvSpPr>
        <p:spPr bwMode="auto">
          <a:xfrm>
            <a:off x="0" y="3213100"/>
            <a:ext cx="91440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20000"/>
              </a:spcBef>
              <a:buFont typeface="Arial" panose="020B0604020202020204" pitchFamily="34" charset="0"/>
              <a:buChar char="•"/>
            </a:pPr>
            <a:r>
              <a:rPr lang="zh-CN" altLang="en-US" sz="2800" b="1">
                <a:solidFill>
                  <a:schemeClr val="accent2"/>
                </a:solidFill>
                <a:latin typeface="楷体_GB2312" pitchFamily="49" charset="-122"/>
                <a:ea typeface="楷体_GB2312" pitchFamily="49" charset="-122"/>
              </a:rPr>
              <a:t>现代天文学的发展与物理学息息相关 </a:t>
            </a:r>
          </a:p>
          <a:p>
            <a:pPr lvl="1" eaLnBrk="1" hangingPunct="1">
              <a:spcBef>
                <a:spcPct val="20000"/>
              </a:spcBef>
              <a:buFont typeface="Arial" panose="020B0604020202020204" pitchFamily="34" charset="0"/>
              <a:buChar char="–"/>
            </a:pPr>
            <a:r>
              <a:rPr lang="en-US" altLang="zh-CN" sz="2800" b="1">
                <a:solidFill>
                  <a:schemeClr val="accent2"/>
                </a:solidFill>
                <a:latin typeface="楷体_GB2312" pitchFamily="49" charset="-122"/>
                <a:ea typeface="楷体_GB2312" pitchFamily="49" charset="-122"/>
              </a:rPr>
              <a:t>17</a:t>
            </a:r>
            <a:r>
              <a:rPr lang="zh-CN" altLang="en-US" sz="2800" b="1">
                <a:solidFill>
                  <a:schemeClr val="accent2"/>
                </a:solidFill>
                <a:latin typeface="楷体_GB2312" pitchFamily="49" charset="-122"/>
                <a:ea typeface="楷体_GB2312" pitchFamily="49" charset="-122"/>
              </a:rPr>
              <a:t>世纪望远镜的发明</a:t>
            </a:r>
          </a:p>
          <a:p>
            <a:pPr lvl="1" eaLnBrk="1" hangingPunct="1">
              <a:spcBef>
                <a:spcPct val="20000"/>
              </a:spcBef>
              <a:buFont typeface="Arial" panose="020B0604020202020204" pitchFamily="34" charset="0"/>
              <a:buChar char="–"/>
            </a:pPr>
            <a:r>
              <a:rPr lang="en-US" altLang="zh-CN" sz="2800" b="1">
                <a:solidFill>
                  <a:schemeClr val="accent2"/>
                </a:solidFill>
                <a:latin typeface="楷体_GB2312" pitchFamily="49" charset="-122"/>
                <a:ea typeface="楷体_GB2312" pitchFamily="49" charset="-122"/>
              </a:rPr>
              <a:t>19</a:t>
            </a:r>
            <a:r>
              <a:rPr lang="zh-CN" altLang="en-US" sz="2800" b="1">
                <a:solidFill>
                  <a:schemeClr val="accent2"/>
                </a:solidFill>
                <a:latin typeface="楷体_GB2312" pitchFamily="49" charset="-122"/>
                <a:ea typeface="楷体_GB2312" pitchFamily="49" charset="-122"/>
              </a:rPr>
              <a:t>世纪中叶，天体光谱的测量，天体物理学的诞生</a:t>
            </a:r>
          </a:p>
          <a:p>
            <a:pPr lvl="1" eaLnBrk="1" hangingPunct="1">
              <a:spcBef>
                <a:spcPct val="20000"/>
              </a:spcBef>
              <a:buFont typeface="Arial" panose="020B0604020202020204" pitchFamily="34" charset="0"/>
              <a:buChar char="–"/>
            </a:pPr>
            <a:r>
              <a:rPr lang="zh-CN" altLang="en-US" sz="2800" b="1">
                <a:solidFill>
                  <a:schemeClr val="accent2"/>
                </a:solidFill>
                <a:latin typeface="楷体_GB2312" pitchFamily="49" charset="-122"/>
                <a:ea typeface="楷体_GB2312" pitchFamily="49" charset="-122"/>
              </a:rPr>
              <a:t>观测技术和理论工具飞速发展</a:t>
            </a:r>
          </a:p>
          <a:p>
            <a:pPr lvl="1" eaLnBrk="1" hangingPunct="1">
              <a:spcBef>
                <a:spcPct val="20000"/>
              </a:spcBef>
              <a:buFont typeface="Arial" panose="020B0604020202020204" pitchFamily="34" charset="0"/>
              <a:buChar char="–"/>
            </a:pPr>
            <a:r>
              <a:rPr lang="zh-CN" altLang="en-US" sz="2800" b="1">
                <a:solidFill>
                  <a:schemeClr val="accent2"/>
                </a:solidFill>
                <a:latin typeface="楷体_GB2312" pitchFamily="49" charset="-122"/>
                <a:ea typeface="楷体_GB2312" pitchFamily="49" charset="-122"/>
              </a:rPr>
              <a:t>光学天文学→射电天文学、空间天文学→全波天文学</a:t>
            </a:r>
          </a:p>
          <a:p>
            <a:pPr lvl="1" eaLnBrk="1" hangingPunct="1">
              <a:spcBef>
                <a:spcPct val="20000"/>
              </a:spcBef>
              <a:buFont typeface="Arial" panose="020B0604020202020204" pitchFamily="34" charset="0"/>
              <a:buChar char="–"/>
            </a:pPr>
            <a:r>
              <a:rPr lang="zh-CN" altLang="en-US" sz="2800" b="1">
                <a:solidFill>
                  <a:schemeClr val="accent2"/>
                </a:solidFill>
                <a:latin typeface="楷体_GB2312" pitchFamily="49" charset="-122"/>
                <a:ea typeface="楷体_GB2312" pitchFamily="49" charset="-122"/>
              </a:rPr>
              <a:t>量子论、相对论、原子核物理学、高能物理学等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EDC4B695-421D-4594-8061-7E42A3FF92FB}"/>
              </a:ext>
            </a:extLst>
          </p:cNvPr>
          <p:cNvSpPr txBox="1"/>
          <p:nvPr/>
        </p:nvSpPr>
        <p:spPr>
          <a:xfrm>
            <a:off x="755650" y="2492375"/>
            <a:ext cx="7304087" cy="2043113"/>
          </a:xfrm>
          <a:prstGeom prst="rect">
            <a:avLst/>
          </a:prstGeom>
          <a:noFill/>
          <a:ln w="9525">
            <a:noFill/>
            <a:miter/>
          </a:ln>
        </p:spPr>
        <p:txBody>
          <a:bodyPr>
            <a:spAutoFit/>
            <a:scene3d>
              <a:camera prst="orthographicFront"/>
              <a:lightRig rig="threePt" dir="t"/>
            </a:scene3d>
          </a:bodyPr>
          <a:lstStyle/>
          <a:p>
            <a:pPr algn="just" eaLnBrk="0" hangingPunct="0">
              <a:spcBef>
                <a:spcPct val="20000"/>
              </a:spcBef>
              <a:buFont typeface="Arial" charset="0"/>
              <a:buNone/>
              <a:defRPr/>
            </a:pPr>
            <a:r>
              <a:rPr lang="en-US" altLang="zh-CN" sz="3200" b="1" noProof="1">
                <a:solidFill>
                  <a:srgbClr val="FFFF00"/>
                </a:solidFill>
                <a:latin typeface="Arial" charset="0"/>
                <a:ea typeface="宋体" charset="-122"/>
                <a:cs typeface="+mn-ea"/>
              </a:rPr>
              <a:t> </a:t>
            </a:r>
            <a:r>
              <a:rPr lang="zh-CN" altLang="en-US" sz="3200" b="1" noProof="1">
                <a:effectLst>
                  <a:outerShdw blurRad="38100" dist="19050" dir="2700000" algn="tl" rotWithShape="0">
                    <a:schemeClr val="dk1">
                      <a:alpha val="40000"/>
                    </a:schemeClr>
                  </a:outerShdw>
                </a:effectLst>
                <a:latin typeface="Arial" charset="0"/>
                <a:ea typeface="宋体" charset="-122"/>
                <a:cs typeface="+mn-ea"/>
                <a:sym typeface="Arial" charset="0"/>
              </a:rPr>
              <a:t>§２.1</a:t>
            </a:r>
            <a:r>
              <a:rPr lang="zh-CN" altLang="en-US" sz="3200" b="1" noProof="1">
                <a:effectLst>
                  <a:outerShdw blurRad="38100" dist="19050" dir="2700000" algn="tl" rotWithShape="0">
                    <a:schemeClr val="dk1">
                      <a:alpha val="40000"/>
                    </a:schemeClr>
                  </a:outerShdw>
                </a:effectLst>
                <a:latin typeface="Arial" charset="0"/>
                <a:ea typeface="宋体" charset="-122"/>
                <a:cs typeface="+mn-ea"/>
              </a:rPr>
              <a:t>中外天文学史 </a:t>
            </a:r>
            <a:endParaRPr lang="zh-CN" altLang="en-US" sz="3200" b="1" noProof="1">
              <a:effectLst>
                <a:outerShdw blurRad="38100" dist="19050" dir="2700000" algn="tl" rotWithShape="0">
                  <a:schemeClr val="dk1">
                    <a:alpha val="40000"/>
                  </a:schemeClr>
                </a:outerShdw>
              </a:effectLst>
              <a:latin typeface="Arial" charset="0"/>
              <a:ea typeface="宋体" charset="-122"/>
            </a:endParaRPr>
          </a:p>
          <a:p>
            <a:pPr algn="just" eaLnBrk="0" hangingPunct="0">
              <a:spcBef>
                <a:spcPct val="20000"/>
              </a:spcBef>
              <a:buFont typeface="Arial" charset="0"/>
              <a:buNone/>
              <a:defRPr/>
            </a:pPr>
            <a:r>
              <a:rPr lang="zh-CN" altLang="en-US" sz="3200" b="1" noProof="1">
                <a:effectLst>
                  <a:outerShdw blurRad="38100" dist="19050" dir="2700000" algn="tl" rotWithShape="0">
                    <a:schemeClr val="dk1">
                      <a:alpha val="40000"/>
                    </a:schemeClr>
                  </a:outerShdw>
                </a:effectLst>
                <a:latin typeface="Arial" charset="0"/>
                <a:ea typeface="宋体" charset="-122"/>
                <a:cs typeface="+mn-ea"/>
              </a:rPr>
              <a:t> </a:t>
            </a:r>
            <a:r>
              <a:rPr lang="zh-CN" altLang="en-US" sz="3200" b="1" noProof="1">
                <a:effectLst>
                  <a:outerShdw blurRad="38100" dist="19050" dir="2700000" algn="tl" rotWithShape="0">
                    <a:schemeClr val="dk1">
                      <a:alpha val="40000"/>
                    </a:schemeClr>
                  </a:outerShdw>
                </a:effectLst>
                <a:latin typeface="Arial" charset="0"/>
                <a:ea typeface="宋体" charset="-122"/>
                <a:cs typeface="+mn-ea"/>
                <a:sym typeface="宋体" charset="-122"/>
              </a:rPr>
              <a:t>§２.</a:t>
            </a:r>
            <a:r>
              <a:rPr lang="zh-CN" altLang="en-US" sz="3200" b="1" noProof="1">
                <a:effectLst>
                  <a:outerShdw blurRad="38100" dist="19050" dir="2700000" algn="tl" rotWithShape="0">
                    <a:schemeClr val="dk1">
                      <a:alpha val="40000"/>
                    </a:schemeClr>
                  </a:outerShdw>
                </a:effectLst>
                <a:latin typeface="Arial" charset="0"/>
                <a:ea typeface="宋体" charset="-122"/>
                <a:cs typeface="+mn-ea"/>
              </a:rPr>
              <a:t>2天文学的研究对象与研究特点 </a:t>
            </a:r>
            <a:endParaRPr lang="zh-CN" altLang="en-US" sz="3200" b="1" noProof="1">
              <a:effectLst>
                <a:outerShdw blurRad="38100" dist="19050" dir="2700000" algn="tl" rotWithShape="0">
                  <a:schemeClr val="dk1">
                    <a:alpha val="40000"/>
                  </a:schemeClr>
                </a:outerShdw>
              </a:effectLst>
              <a:latin typeface="Arial" charset="0"/>
              <a:ea typeface="宋体" charset="-122"/>
            </a:endParaRPr>
          </a:p>
          <a:p>
            <a:pPr algn="just" eaLnBrk="0" hangingPunct="0">
              <a:spcBef>
                <a:spcPct val="20000"/>
              </a:spcBef>
              <a:buFont typeface="Arial" charset="0"/>
              <a:buNone/>
              <a:defRPr/>
            </a:pPr>
            <a:r>
              <a:rPr lang="zh-CN" altLang="en-US" sz="3200" b="1" noProof="1">
                <a:effectLst>
                  <a:outerShdw blurRad="38100" dist="19050" dir="2700000" algn="tl" rotWithShape="0">
                    <a:schemeClr val="dk1">
                      <a:alpha val="40000"/>
                    </a:schemeClr>
                  </a:outerShdw>
                </a:effectLst>
                <a:latin typeface="Arial" charset="0"/>
                <a:ea typeface="宋体" charset="-122"/>
                <a:cs typeface="+mn-ea"/>
              </a:rPr>
              <a:t> </a:t>
            </a:r>
            <a:r>
              <a:rPr lang="zh-CN" altLang="en-US" sz="3200" b="1" noProof="1">
                <a:effectLst>
                  <a:outerShdw blurRad="38100" dist="19050" dir="2700000" algn="tl" rotWithShape="0">
                    <a:schemeClr val="dk1">
                      <a:alpha val="40000"/>
                    </a:schemeClr>
                  </a:outerShdw>
                </a:effectLst>
                <a:latin typeface="Arial" charset="0"/>
                <a:ea typeface="宋体" charset="-122"/>
                <a:cs typeface="+mn-ea"/>
                <a:sym typeface="宋体" charset="-122"/>
              </a:rPr>
              <a:t>§２.</a:t>
            </a:r>
            <a:r>
              <a:rPr lang="zh-CN" altLang="en-US" sz="3200" b="1" noProof="1">
                <a:effectLst>
                  <a:outerShdw blurRad="38100" dist="19050" dir="2700000" algn="tl" rotWithShape="0">
                    <a:schemeClr val="dk1">
                      <a:alpha val="40000"/>
                    </a:schemeClr>
                  </a:outerShdw>
                </a:effectLst>
                <a:latin typeface="Arial" charset="0"/>
                <a:ea typeface="宋体" charset="-122"/>
                <a:cs typeface="+mn-ea"/>
              </a:rPr>
              <a:t>3天文学和物理学的关系 </a:t>
            </a:r>
            <a:endParaRPr lang="zh-CN" altLang="en-US" sz="3200" b="1" noProof="1">
              <a:effectLst>
                <a:outerShdw blurRad="38100" dist="19050" dir="2700000" algn="tl" rotWithShape="0">
                  <a:schemeClr val="dk1">
                    <a:alpha val="40000"/>
                  </a:schemeClr>
                </a:outerShdw>
              </a:effectLst>
              <a:latin typeface="Arial" charset="0"/>
              <a:ea typeface="宋体" charset="-122"/>
            </a:endParaRPr>
          </a:p>
          <a:p>
            <a:pPr algn="just" eaLnBrk="0" hangingPunct="0">
              <a:spcBef>
                <a:spcPct val="20000"/>
              </a:spcBef>
              <a:buFont typeface="Arial" charset="0"/>
              <a:buNone/>
              <a:defRPr/>
            </a:pPr>
            <a:r>
              <a:rPr lang="zh-CN" altLang="en-US" sz="3200" b="1" noProof="1">
                <a:effectLst>
                  <a:outerShdw blurRad="38100" dist="19050" dir="2700000" algn="tl" rotWithShape="0">
                    <a:schemeClr val="dk1">
                      <a:alpha val="40000"/>
                    </a:schemeClr>
                  </a:outerShdw>
                </a:effectLst>
                <a:latin typeface="Arial" charset="0"/>
                <a:ea typeface="宋体" charset="-122"/>
                <a:cs typeface="+mn-ea"/>
              </a:rPr>
              <a:t> </a:t>
            </a:r>
            <a:r>
              <a:rPr lang="zh-CN" altLang="en-US" sz="3200" b="1" noProof="1">
                <a:effectLst>
                  <a:outerShdw blurRad="38100" dist="19050" dir="2700000" algn="tl" rotWithShape="0">
                    <a:schemeClr val="dk1">
                      <a:alpha val="40000"/>
                    </a:schemeClr>
                  </a:outerShdw>
                </a:effectLst>
                <a:latin typeface="Arial" charset="0"/>
                <a:ea typeface="宋体" charset="-122"/>
                <a:cs typeface="+mn-ea"/>
                <a:sym typeface="宋体" charset="-122"/>
              </a:rPr>
              <a:t>§２.</a:t>
            </a:r>
            <a:r>
              <a:rPr lang="zh-CN" altLang="en-US" sz="3200" b="1" noProof="1">
                <a:effectLst>
                  <a:outerShdw blurRad="38100" dist="19050" dir="2700000" algn="tl" rotWithShape="0">
                    <a:schemeClr val="dk1">
                      <a:alpha val="40000"/>
                    </a:schemeClr>
                  </a:outerShdw>
                </a:effectLst>
                <a:latin typeface="Arial" charset="0"/>
                <a:ea typeface="宋体" charset="-122"/>
                <a:cs typeface="+mn-ea"/>
              </a:rPr>
              <a:t>4宇宙概观     </a:t>
            </a:r>
            <a:endParaRPr lang="zh-CN" altLang="en-US" sz="3200" b="1" noProof="1">
              <a:effectLst>
                <a:outerShdw blurRad="38100" dist="19050" dir="2700000" algn="tl" rotWithShape="0">
                  <a:schemeClr val="dk1">
                    <a:alpha val="40000"/>
                  </a:schemeClr>
                </a:outerShdw>
              </a:effectLst>
              <a:latin typeface="Arial" charset="0"/>
              <a:ea typeface="宋体"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D2393BC-44E5-4B39-A41E-FD89AADCC398}"/>
              </a:ext>
            </a:extLst>
          </p:cNvPr>
          <p:cNvSpPr>
            <a:spLocks noGrp="1" noChangeArrowheads="1"/>
          </p:cNvSpPr>
          <p:nvPr>
            <p:ph type="title"/>
          </p:nvPr>
        </p:nvSpPr>
        <p:spPr>
          <a:xfrm>
            <a:off x="179388" y="188913"/>
            <a:ext cx="8713787" cy="2214562"/>
          </a:xfrm>
        </p:spPr>
        <p:txBody>
          <a:bodyPr/>
          <a:lstStyle/>
          <a:p>
            <a:pPr algn="l" eaLnBrk="1" hangingPunct="1">
              <a:lnSpc>
                <a:spcPct val="120000"/>
              </a:lnSpc>
            </a:pPr>
            <a:r>
              <a:rPr lang="zh-CN" altLang="en-US" sz="3200" b="1">
                <a:solidFill>
                  <a:srgbClr val="FF9933"/>
                </a:solidFill>
              </a:rPr>
              <a:t>        </a:t>
            </a:r>
            <a:r>
              <a:rPr lang="zh-CN" altLang="en-US" sz="3200" b="1">
                <a:solidFill>
                  <a:schemeClr val="accent2"/>
                </a:solidFill>
                <a:ea typeface="楷体_GB2312" pitchFamily="49" charset="-122"/>
              </a:rPr>
              <a:t>天文观测为物理学的基本理论提供了地球上实验室无法得到的物理现象和物理过程。在宇宙中所发生的种种物理过程比地球上所能发生的多得多。</a:t>
            </a:r>
          </a:p>
        </p:txBody>
      </p:sp>
      <p:sp>
        <p:nvSpPr>
          <p:cNvPr id="35843" name="Rectangle 3">
            <a:extLst>
              <a:ext uri="{FF2B5EF4-FFF2-40B4-BE49-F238E27FC236}">
                <a16:creationId xmlns:a16="http://schemas.microsoft.com/office/drawing/2014/main" id="{0E0C4C1B-F8B6-4962-A890-C4B0C91AD178}"/>
              </a:ext>
            </a:extLst>
          </p:cNvPr>
          <p:cNvSpPr>
            <a:spLocks noGrp="1" noChangeArrowheads="1"/>
          </p:cNvSpPr>
          <p:nvPr>
            <p:ph idx="1"/>
          </p:nvPr>
        </p:nvSpPr>
        <p:spPr>
          <a:xfrm>
            <a:off x="250825" y="2492375"/>
            <a:ext cx="8713788" cy="4365625"/>
          </a:xfrm>
        </p:spPr>
        <p:txBody>
          <a:bodyPr/>
          <a:lstStyle/>
          <a:p>
            <a:pPr eaLnBrk="1" hangingPunct="1">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极端物理条件实验室如中子星：超高密、超强磁场、超强压力、超高温和超强辐射的空间实验室</a:t>
            </a:r>
          </a:p>
          <a:p>
            <a:pPr eaLnBrk="1" hangingPunct="1">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引力实验室</a:t>
            </a:r>
          </a:p>
          <a:p>
            <a:pPr eaLnBrk="1" hangingPunct="1">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等离子体实验室</a:t>
            </a:r>
          </a:p>
          <a:p>
            <a:pPr eaLnBrk="1" hangingPunct="1">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超流超导实验室</a:t>
            </a:r>
          </a:p>
          <a:p>
            <a:pPr eaLnBrk="1" hangingPunct="1">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高能带电粒子加速器等</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65F7A2E-2E2B-41D9-9015-9E2B99D1A46B}"/>
              </a:ext>
            </a:extLst>
          </p:cNvPr>
          <p:cNvSpPr>
            <a:spLocks noGrp="1" noChangeArrowheads="1"/>
          </p:cNvSpPr>
          <p:nvPr>
            <p:ph type="title"/>
          </p:nvPr>
        </p:nvSpPr>
        <p:spPr>
          <a:xfrm>
            <a:off x="395288" y="188913"/>
            <a:ext cx="8229600" cy="630237"/>
          </a:xfrm>
        </p:spPr>
        <p:txBody>
          <a:bodyPr/>
          <a:lstStyle/>
          <a:p>
            <a:pPr eaLnBrk="1" hangingPunct="1"/>
            <a:r>
              <a:rPr lang="zh-CN" altLang="en-US" sz="4000" b="1">
                <a:solidFill>
                  <a:srgbClr val="FF6600"/>
                </a:solidFill>
              </a:rPr>
              <a:t>天文学与物理学的相互促进</a:t>
            </a:r>
            <a:r>
              <a:rPr lang="zh-CN" altLang="en-US" sz="4000" b="1"/>
              <a:t> </a:t>
            </a:r>
          </a:p>
        </p:txBody>
      </p:sp>
      <p:sp>
        <p:nvSpPr>
          <p:cNvPr id="36867" name="Rectangle 3">
            <a:extLst>
              <a:ext uri="{FF2B5EF4-FFF2-40B4-BE49-F238E27FC236}">
                <a16:creationId xmlns:a16="http://schemas.microsoft.com/office/drawing/2014/main" id="{3D047173-A028-4007-B093-9008475FA52E}"/>
              </a:ext>
            </a:extLst>
          </p:cNvPr>
          <p:cNvSpPr>
            <a:spLocks noGrp="1" noChangeArrowheads="1"/>
          </p:cNvSpPr>
          <p:nvPr>
            <p:ph idx="1"/>
          </p:nvPr>
        </p:nvSpPr>
        <p:spPr>
          <a:xfrm>
            <a:off x="323850" y="1052513"/>
            <a:ext cx="8229600" cy="5472112"/>
          </a:xfrm>
        </p:spPr>
        <p:txBody>
          <a:bodyPr/>
          <a:lstStyle/>
          <a:p>
            <a:pPr eaLnBrk="1" hangingPunct="1">
              <a:lnSpc>
                <a:spcPct val="115000"/>
              </a:lnSpc>
              <a:buFontTx/>
              <a:buNone/>
            </a:pPr>
            <a:r>
              <a:rPr lang="zh-CN" altLang="en-US" b="1"/>
              <a:t>  </a:t>
            </a:r>
            <a:r>
              <a:rPr lang="en-US" altLang="zh-CN" b="1">
                <a:solidFill>
                  <a:schemeClr val="accent2"/>
                </a:solidFill>
                <a:latin typeface="楷体_GB2312" pitchFamily="49" charset="-122"/>
                <a:ea typeface="楷体_GB2312" pitchFamily="49" charset="-122"/>
              </a:rPr>
              <a:t>20</a:t>
            </a:r>
            <a:r>
              <a:rPr lang="zh-CN" altLang="en-US" b="1">
                <a:solidFill>
                  <a:schemeClr val="accent2"/>
                </a:solidFill>
                <a:latin typeface="楷体_GB2312" pitchFamily="49" charset="-122"/>
                <a:ea typeface="楷体_GB2312" pitchFamily="49" charset="-122"/>
              </a:rPr>
              <a:t>世纪初物理学家的预言，大多数已被天文观测所证实： </a:t>
            </a:r>
          </a:p>
          <a:p>
            <a:pPr eaLnBrk="1" hangingPunct="1">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光线在太阳引力场中弯曲</a:t>
            </a:r>
          </a:p>
          <a:p>
            <a:pPr eaLnBrk="1" hangingPunct="1">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水星近日点的运动规律</a:t>
            </a:r>
          </a:p>
          <a:p>
            <a:pPr eaLnBrk="1" hangingPunct="1">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引力场中的光谱红移</a:t>
            </a:r>
          </a:p>
          <a:p>
            <a:pPr eaLnBrk="1" hangingPunct="1">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中子星的存在</a:t>
            </a:r>
          </a:p>
          <a:p>
            <a:pPr eaLnBrk="1" hangingPunct="1">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宇宙微波背景辐射的存在</a:t>
            </a:r>
          </a:p>
          <a:p>
            <a:pPr eaLnBrk="1" hangingPunct="1">
              <a:lnSpc>
                <a:spcPct val="115000"/>
              </a:lnSpc>
              <a:buFontTx/>
              <a:buNone/>
            </a:pPr>
            <a:r>
              <a:rPr lang="en-US" altLang="zh-CN" b="1">
                <a:ea typeface="楷体_GB2312" pitchFamily="49" charset="-122"/>
              </a:rPr>
              <a:t>•</a:t>
            </a:r>
            <a:r>
              <a:rPr lang="en-US" altLang="zh-CN" b="1">
                <a:latin typeface="楷体_GB2312" pitchFamily="49" charset="-122"/>
                <a:ea typeface="楷体_GB2312" pitchFamily="49" charset="-122"/>
              </a:rPr>
              <a:t> </a:t>
            </a:r>
            <a:r>
              <a:rPr lang="zh-CN" altLang="en-US" b="1">
                <a:solidFill>
                  <a:schemeClr val="hlink"/>
                </a:solidFill>
                <a:latin typeface="楷体_GB2312" pitchFamily="49" charset="-122"/>
                <a:ea typeface="楷体_GB2312" pitchFamily="49" charset="-122"/>
              </a:rPr>
              <a:t>黑洞的存在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BC97B48-6A80-4A0C-A0D4-0FA21A8DA5B6}"/>
              </a:ext>
            </a:extLst>
          </p:cNvPr>
          <p:cNvSpPr>
            <a:spLocks noGrp="1" noChangeArrowheads="1"/>
          </p:cNvSpPr>
          <p:nvPr>
            <p:ph type="title"/>
          </p:nvPr>
        </p:nvSpPr>
        <p:spPr>
          <a:xfrm>
            <a:off x="468313" y="0"/>
            <a:ext cx="8229600" cy="981075"/>
          </a:xfrm>
        </p:spPr>
        <p:txBody>
          <a:bodyPr/>
          <a:lstStyle/>
          <a:p>
            <a:pPr eaLnBrk="1" hangingPunct="1"/>
            <a:r>
              <a:rPr lang="zh-CN" altLang="en-US" sz="4000" b="1">
                <a:solidFill>
                  <a:srgbClr val="FF6600"/>
                </a:solidFill>
              </a:rPr>
              <a:t>天文学观测的贡献</a:t>
            </a:r>
          </a:p>
        </p:txBody>
      </p:sp>
      <p:sp>
        <p:nvSpPr>
          <p:cNvPr id="37891" name="Rectangle 3">
            <a:extLst>
              <a:ext uri="{FF2B5EF4-FFF2-40B4-BE49-F238E27FC236}">
                <a16:creationId xmlns:a16="http://schemas.microsoft.com/office/drawing/2014/main" id="{2BAC7584-7370-48E6-AEB5-B94FF2C7EF22}"/>
              </a:ext>
            </a:extLst>
          </p:cNvPr>
          <p:cNvSpPr>
            <a:spLocks noGrp="1" noChangeArrowheads="1"/>
          </p:cNvSpPr>
          <p:nvPr>
            <p:ph idx="1"/>
          </p:nvPr>
        </p:nvSpPr>
        <p:spPr>
          <a:xfrm>
            <a:off x="250825" y="1268413"/>
            <a:ext cx="8642350" cy="5589587"/>
          </a:xfrm>
        </p:spPr>
        <p:txBody>
          <a:bodyPr/>
          <a:lstStyle/>
          <a:p>
            <a:pPr marL="609600" indent="-609600" eaLnBrk="1" hangingPunct="1">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万有引力定律；</a:t>
            </a:r>
          </a:p>
          <a:p>
            <a:pPr marL="609600" indent="-609600" eaLnBrk="1" hangingPunct="1">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广义相对论验证：光线在太阳引力场中弯曲和水星近日点的运动规律；</a:t>
            </a:r>
          </a:p>
          <a:p>
            <a:pPr marL="609600" indent="-609600" eaLnBrk="1" hangingPunct="1">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氦元素的发现； </a:t>
            </a:r>
          </a:p>
          <a:p>
            <a:pPr marL="609600" indent="-609600" eaLnBrk="1" hangingPunct="1">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热核聚变的概念； </a:t>
            </a:r>
          </a:p>
          <a:p>
            <a:pPr marL="609600" indent="-609600" eaLnBrk="1" hangingPunct="1">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白矮星理论</a:t>
            </a:r>
          </a:p>
          <a:p>
            <a:pPr marL="609600" indent="-609600" eaLnBrk="1" hangingPunct="1">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视超光速膨胀现象； </a:t>
            </a:r>
          </a:p>
          <a:p>
            <a:pPr marL="609600" indent="-609600" eaLnBrk="1" hangingPunct="1">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类星体、星系核、</a:t>
            </a:r>
            <a:r>
              <a:rPr lang="en-US" altLang="zh-CN" b="1">
                <a:solidFill>
                  <a:schemeClr val="accent2"/>
                </a:solidFill>
                <a:latin typeface="楷体_GB2312" pitchFamily="49" charset="-122"/>
                <a:ea typeface="楷体_GB2312" pitchFamily="49" charset="-122"/>
              </a:rPr>
              <a:t>γ </a:t>
            </a:r>
            <a:r>
              <a:rPr lang="zh-CN" altLang="en-US" b="1">
                <a:solidFill>
                  <a:schemeClr val="accent2"/>
                </a:solidFill>
                <a:latin typeface="楷体_GB2312" pitchFamily="49" charset="-122"/>
                <a:ea typeface="楷体_GB2312" pitchFamily="49" charset="-122"/>
              </a:rPr>
              <a:t>射线暴的能源</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C2C325F-7F93-4443-93A1-CC8EC7B88105}"/>
              </a:ext>
            </a:extLst>
          </p:cNvPr>
          <p:cNvSpPr>
            <a:spLocks noGrp="1" noChangeArrowheads="1"/>
          </p:cNvSpPr>
          <p:nvPr>
            <p:ph type="title"/>
          </p:nvPr>
        </p:nvSpPr>
        <p:spPr>
          <a:xfrm>
            <a:off x="468313" y="0"/>
            <a:ext cx="8229600" cy="981075"/>
          </a:xfrm>
        </p:spPr>
        <p:txBody>
          <a:bodyPr/>
          <a:lstStyle/>
          <a:p>
            <a:pPr eaLnBrk="1" hangingPunct="1"/>
            <a:r>
              <a:rPr lang="zh-CN" altLang="en-US" sz="4000" b="1">
                <a:solidFill>
                  <a:srgbClr val="FF6600"/>
                </a:solidFill>
              </a:rPr>
              <a:t>物理学诺贝尔奖</a:t>
            </a:r>
          </a:p>
        </p:txBody>
      </p:sp>
      <p:sp>
        <p:nvSpPr>
          <p:cNvPr id="38915" name="Rectangle 3">
            <a:extLst>
              <a:ext uri="{FF2B5EF4-FFF2-40B4-BE49-F238E27FC236}">
                <a16:creationId xmlns:a16="http://schemas.microsoft.com/office/drawing/2014/main" id="{368398E4-11AA-449A-955C-D924B92A3CC3}"/>
              </a:ext>
            </a:extLst>
          </p:cNvPr>
          <p:cNvSpPr>
            <a:spLocks noGrp="1" noChangeArrowheads="1"/>
          </p:cNvSpPr>
          <p:nvPr>
            <p:ph idx="1"/>
          </p:nvPr>
        </p:nvSpPr>
        <p:spPr>
          <a:xfrm>
            <a:off x="250825" y="908050"/>
            <a:ext cx="8642350" cy="5949950"/>
          </a:xfrm>
        </p:spPr>
        <p:txBody>
          <a:bodyPr/>
          <a:lstStyle/>
          <a:p>
            <a:pPr eaLnBrk="1" hangingPunct="1">
              <a:lnSpc>
                <a:spcPct val="120000"/>
              </a:lnSpc>
            </a:pPr>
            <a:r>
              <a:rPr lang="en-US" altLang="zh-CN" b="1">
                <a:solidFill>
                  <a:schemeClr val="accent2"/>
                </a:solidFill>
                <a:latin typeface="楷体_GB2312" pitchFamily="49" charset="-122"/>
                <a:ea typeface="楷体_GB2312" pitchFamily="49" charset="-122"/>
              </a:rPr>
              <a:t>1901</a:t>
            </a:r>
            <a:r>
              <a:rPr lang="zh-CN" altLang="en-US" b="1">
                <a:solidFill>
                  <a:schemeClr val="accent2"/>
                </a:solidFill>
                <a:latin typeface="楷体_GB2312" pitchFamily="49" charset="-122"/>
                <a:ea typeface="楷体_GB2312" pitchFamily="49" charset="-122"/>
              </a:rPr>
              <a:t>年设立，从</a:t>
            </a:r>
            <a:r>
              <a:rPr lang="en-US" altLang="zh-CN" b="1">
                <a:solidFill>
                  <a:schemeClr val="accent2"/>
                </a:solidFill>
                <a:latin typeface="楷体_GB2312" pitchFamily="49" charset="-122"/>
                <a:ea typeface="楷体_GB2312" pitchFamily="49" charset="-122"/>
              </a:rPr>
              <a:t>20</a:t>
            </a:r>
            <a:r>
              <a:rPr lang="zh-CN" altLang="en-US" b="1">
                <a:solidFill>
                  <a:schemeClr val="accent2"/>
                </a:solidFill>
                <a:latin typeface="楷体_GB2312" pitchFamily="49" charset="-122"/>
                <a:ea typeface="楷体_GB2312" pitchFamily="49" charset="-122"/>
              </a:rPr>
              <a:t>世纪</a:t>
            </a:r>
            <a:r>
              <a:rPr lang="en-US" altLang="zh-CN" b="1">
                <a:solidFill>
                  <a:schemeClr val="accent2"/>
                </a:solidFill>
                <a:latin typeface="楷体_GB2312" pitchFamily="49" charset="-122"/>
                <a:ea typeface="楷体_GB2312" pitchFamily="49" charset="-122"/>
              </a:rPr>
              <a:t>70</a:t>
            </a:r>
            <a:r>
              <a:rPr lang="zh-CN" altLang="en-US" b="1">
                <a:solidFill>
                  <a:schemeClr val="accent2"/>
                </a:solidFill>
                <a:latin typeface="楷体_GB2312" pitchFamily="49" charset="-122"/>
                <a:ea typeface="楷体_GB2312" pitchFamily="49" charset="-122"/>
              </a:rPr>
              <a:t>年代开始，已有</a:t>
            </a:r>
            <a:r>
              <a:rPr lang="en-US" altLang="zh-CN" b="1">
                <a:solidFill>
                  <a:schemeClr val="accent2"/>
                </a:solidFill>
                <a:latin typeface="楷体_GB2312" pitchFamily="49" charset="-122"/>
                <a:ea typeface="楷体_GB2312" pitchFamily="49" charset="-122"/>
              </a:rPr>
              <a:t>10</a:t>
            </a:r>
            <a:r>
              <a:rPr lang="zh-CN" altLang="en-US" b="1">
                <a:solidFill>
                  <a:schemeClr val="accent2"/>
                </a:solidFill>
                <a:latin typeface="楷体_GB2312" pitchFamily="49" charset="-122"/>
                <a:ea typeface="楷体_GB2312" pitchFamily="49" charset="-122"/>
              </a:rPr>
              <a:t>个天文项目</a:t>
            </a:r>
            <a:r>
              <a:rPr lang="en-US" altLang="zh-CN" b="1">
                <a:solidFill>
                  <a:schemeClr val="accent2"/>
                </a:solidFill>
                <a:latin typeface="楷体_GB2312" pitchFamily="49" charset="-122"/>
                <a:ea typeface="楷体_GB2312" pitchFamily="49" charset="-122"/>
              </a:rPr>
              <a:t>15</a:t>
            </a:r>
            <a:r>
              <a:rPr lang="zh-CN" altLang="en-US" b="1">
                <a:solidFill>
                  <a:schemeClr val="accent2"/>
                </a:solidFill>
                <a:latin typeface="楷体_GB2312" pitchFamily="49" charset="-122"/>
                <a:ea typeface="楷体_GB2312" pitchFamily="49" charset="-122"/>
              </a:rPr>
              <a:t>名天文学家荣获诺贝尔物理学奖</a:t>
            </a:r>
          </a:p>
          <a:p>
            <a:pPr eaLnBrk="1" hangingPunct="1">
              <a:lnSpc>
                <a:spcPct val="120000"/>
              </a:lnSpc>
            </a:pPr>
            <a:r>
              <a:rPr lang="zh-CN" altLang="en-US" b="1">
                <a:solidFill>
                  <a:schemeClr val="accent2"/>
                </a:solidFill>
                <a:latin typeface="楷体_GB2312" pitchFamily="49" charset="-122"/>
                <a:ea typeface="楷体_GB2312" pitchFamily="49" charset="-122"/>
              </a:rPr>
              <a:t>诺贝尔物理学奖已不再是物理学家的专利</a:t>
            </a:r>
          </a:p>
          <a:p>
            <a:pPr eaLnBrk="1" hangingPunct="1">
              <a:lnSpc>
                <a:spcPct val="120000"/>
              </a:lnSpc>
            </a:pPr>
            <a:r>
              <a:rPr lang="zh-CN" altLang="en-US" b="1">
                <a:solidFill>
                  <a:schemeClr val="accent2"/>
                </a:solidFill>
                <a:latin typeface="楷体_GB2312" pitchFamily="49" charset="-122"/>
                <a:ea typeface="楷体_GB2312" pitchFamily="49" charset="-122"/>
              </a:rPr>
              <a:t>许多物理现象和挑战需要天文学来解决：</a:t>
            </a:r>
          </a:p>
          <a:p>
            <a:pPr eaLnBrk="1" hangingPunct="1">
              <a:lnSpc>
                <a:spcPct val="120000"/>
              </a:lnSpc>
              <a:buFontTx/>
              <a:buNone/>
            </a:pPr>
            <a:r>
              <a:rPr lang="zh-CN" altLang="en-US" b="1">
                <a:solidFill>
                  <a:schemeClr val="accent2"/>
                </a:solidFill>
                <a:latin typeface="楷体_GB2312" pitchFamily="49" charset="-122"/>
                <a:ea typeface="楷体_GB2312" pitchFamily="49" charset="-122"/>
              </a:rPr>
              <a:t>   广义相对论的验证</a:t>
            </a:r>
          </a:p>
          <a:p>
            <a:pPr eaLnBrk="1" hangingPunct="1">
              <a:lnSpc>
                <a:spcPct val="120000"/>
              </a:lnSpc>
              <a:buFontTx/>
              <a:buNone/>
            </a:pPr>
            <a:r>
              <a:rPr lang="zh-CN" altLang="en-US" b="1">
                <a:solidFill>
                  <a:schemeClr val="accent2"/>
                </a:solidFill>
                <a:latin typeface="楷体_GB2312" pitchFamily="49" charset="-122"/>
                <a:ea typeface="楷体_GB2312" pitchFamily="49" charset="-122"/>
              </a:rPr>
              <a:t>   黑洞（极端物理条件）</a:t>
            </a:r>
          </a:p>
          <a:p>
            <a:pPr eaLnBrk="1" hangingPunct="1">
              <a:lnSpc>
                <a:spcPct val="120000"/>
              </a:lnSpc>
              <a:buFontTx/>
              <a:buNone/>
            </a:pPr>
            <a:r>
              <a:rPr lang="zh-CN" altLang="en-US" b="1">
                <a:solidFill>
                  <a:schemeClr val="accent2"/>
                </a:solidFill>
                <a:latin typeface="楷体_GB2312" pitchFamily="49" charset="-122"/>
                <a:ea typeface="楷体_GB2312" pitchFamily="49" charset="-122"/>
              </a:rPr>
              <a:t>   宇宙的起源与演化</a:t>
            </a:r>
          </a:p>
          <a:p>
            <a:pPr eaLnBrk="1" hangingPunct="1">
              <a:lnSpc>
                <a:spcPct val="120000"/>
              </a:lnSpc>
              <a:buFontTx/>
              <a:buNone/>
            </a:pPr>
            <a:r>
              <a:rPr lang="zh-CN" altLang="en-US" b="1">
                <a:solidFill>
                  <a:schemeClr val="accent2"/>
                </a:solidFill>
                <a:latin typeface="楷体_GB2312" pitchFamily="49" charset="-122"/>
                <a:ea typeface="楷体_GB2312" pitchFamily="49" charset="-122"/>
              </a:rPr>
              <a:t>   暗物质与暗能量</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19325B9-0ACB-47E2-92C8-6A885035AE2A}"/>
              </a:ext>
            </a:extLst>
          </p:cNvPr>
          <p:cNvSpPr>
            <a:spLocks noGrp="1" noChangeArrowheads="1"/>
          </p:cNvSpPr>
          <p:nvPr>
            <p:ph type="title"/>
          </p:nvPr>
        </p:nvSpPr>
        <p:spPr>
          <a:xfrm>
            <a:off x="179388" y="0"/>
            <a:ext cx="8518525" cy="487363"/>
          </a:xfrm>
        </p:spPr>
        <p:txBody>
          <a:bodyPr/>
          <a:lstStyle/>
          <a:p>
            <a:pPr eaLnBrk="1" hangingPunct="1"/>
            <a:r>
              <a:rPr lang="en-US" altLang="zh-CN" sz="3200" b="1">
                <a:solidFill>
                  <a:srgbClr val="FF6600"/>
                </a:solidFill>
              </a:rPr>
              <a:t>1970 </a:t>
            </a:r>
            <a:r>
              <a:rPr lang="zh-CN" altLang="en-US" sz="3200" b="1">
                <a:solidFill>
                  <a:srgbClr val="FF6600"/>
                </a:solidFill>
              </a:rPr>
              <a:t>年之后与天文有关的物理学诺贝尔奖：</a:t>
            </a:r>
          </a:p>
        </p:txBody>
      </p:sp>
      <p:sp>
        <p:nvSpPr>
          <p:cNvPr id="39939" name="Rectangle 3">
            <a:extLst>
              <a:ext uri="{FF2B5EF4-FFF2-40B4-BE49-F238E27FC236}">
                <a16:creationId xmlns:a16="http://schemas.microsoft.com/office/drawing/2014/main" id="{5C7E98D8-522C-44FB-BC7A-37A0EC80F526}"/>
              </a:ext>
            </a:extLst>
          </p:cNvPr>
          <p:cNvSpPr>
            <a:spLocks noGrp="1" noChangeArrowheads="1"/>
          </p:cNvSpPr>
          <p:nvPr>
            <p:ph idx="1"/>
          </p:nvPr>
        </p:nvSpPr>
        <p:spPr>
          <a:xfrm>
            <a:off x="179388" y="692150"/>
            <a:ext cx="8785225" cy="6165850"/>
          </a:xfrm>
        </p:spPr>
        <p:txBody>
          <a:bodyPr/>
          <a:lstStyle/>
          <a:p>
            <a:pPr eaLnBrk="1" hangingPunct="1">
              <a:lnSpc>
                <a:spcPct val="90000"/>
              </a:lnSpc>
              <a:buFontTx/>
              <a:buNone/>
            </a:pPr>
            <a:r>
              <a:rPr lang="en-US" altLang="zh-CN" sz="2800" b="1">
                <a:solidFill>
                  <a:schemeClr val="accent2"/>
                </a:solidFill>
                <a:latin typeface="楷体_GB2312" pitchFamily="49" charset="-122"/>
                <a:ea typeface="楷体_GB2312" pitchFamily="49" charset="-122"/>
              </a:rPr>
              <a:t>1)</a:t>
            </a:r>
            <a:r>
              <a:rPr lang="zh-CN" altLang="en-US" sz="2800" b="1">
                <a:solidFill>
                  <a:schemeClr val="accent2"/>
                </a:solidFill>
                <a:latin typeface="楷体_GB2312" pitchFamily="49" charset="-122"/>
                <a:ea typeface="楷体_GB2312" pitchFamily="49" charset="-122"/>
              </a:rPr>
              <a:t>阿尔文：瑞典，太阳和宇宙磁流体力学，</a:t>
            </a:r>
            <a:r>
              <a:rPr lang="en-US" altLang="zh-CN" sz="2800" b="1">
                <a:solidFill>
                  <a:schemeClr val="accent2"/>
                </a:solidFill>
                <a:latin typeface="楷体_GB2312" pitchFamily="49" charset="-122"/>
                <a:ea typeface="楷体_GB2312" pitchFamily="49" charset="-122"/>
              </a:rPr>
              <a:t>1970 </a:t>
            </a:r>
            <a:r>
              <a:rPr lang="zh-CN" altLang="en-US" sz="2800" b="1">
                <a:solidFill>
                  <a:schemeClr val="accent2"/>
                </a:solidFill>
                <a:latin typeface="楷体_GB2312" pitchFamily="49" charset="-122"/>
                <a:ea typeface="楷体_GB2312" pitchFamily="49" charset="-122"/>
              </a:rPr>
              <a:t>（阿尔文波，磁冻结）</a:t>
            </a:r>
          </a:p>
          <a:p>
            <a:pPr eaLnBrk="1" hangingPunct="1">
              <a:lnSpc>
                <a:spcPct val="90000"/>
              </a:lnSpc>
              <a:buFontTx/>
              <a:buNone/>
            </a:pPr>
            <a:r>
              <a:rPr lang="en-US" altLang="zh-CN" sz="2800" b="1">
                <a:solidFill>
                  <a:srgbClr val="FF6600"/>
                </a:solidFill>
                <a:latin typeface="楷体_GB2312" pitchFamily="49" charset="-122"/>
                <a:ea typeface="楷体_GB2312" pitchFamily="49" charset="-122"/>
              </a:rPr>
              <a:t>2)</a:t>
            </a:r>
            <a:r>
              <a:rPr lang="zh-CN" altLang="en-US" sz="2800" b="1">
                <a:solidFill>
                  <a:srgbClr val="FF6600"/>
                </a:solidFill>
                <a:latin typeface="楷体_GB2312" pitchFamily="49" charset="-122"/>
                <a:ea typeface="楷体_GB2312" pitchFamily="49" charset="-122"/>
              </a:rPr>
              <a:t>休伊什：英国，发现脉冲星证认中子星， </a:t>
            </a:r>
            <a:r>
              <a:rPr lang="en-US" altLang="zh-CN" sz="2800" b="1">
                <a:solidFill>
                  <a:srgbClr val="FF6600"/>
                </a:solidFill>
                <a:latin typeface="楷体_GB2312" pitchFamily="49" charset="-122"/>
                <a:ea typeface="楷体_GB2312" pitchFamily="49" charset="-122"/>
              </a:rPr>
              <a:t>1974</a:t>
            </a:r>
          </a:p>
          <a:p>
            <a:pPr eaLnBrk="1" hangingPunct="1">
              <a:lnSpc>
                <a:spcPct val="90000"/>
              </a:lnSpc>
              <a:buFontTx/>
              <a:buNone/>
            </a:pPr>
            <a:r>
              <a:rPr lang="en-US" altLang="zh-CN" sz="2800" b="1">
                <a:solidFill>
                  <a:schemeClr val="accent2"/>
                </a:solidFill>
                <a:latin typeface="楷体_GB2312" pitchFamily="49" charset="-122"/>
                <a:ea typeface="楷体_GB2312" pitchFamily="49" charset="-122"/>
              </a:rPr>
              <a:t>3)</a:t>
            </a:r>
            <a:r>
              <a:rPr lang="zh-CN" altLang="en-US" sz="2800" b="1">
                <a:solidFill>
                  <a:schemeClr val="accent2"/>
                </a:solidFill>
                <a:latin typeface="楷体_GB2312" pitchFamily="49" charset="-122"/>
                <a:ea typeface="楷体_GB2312" pitchFamily="49" charset="-122"/>
              </a:rPr>
              <a:t>赖尔：英国，发明综合孔径射电望远镜， </a:t>
            </a:r>
            <a:r>
              <a:rPr lang="en-US" altLang="zh-CN" sz="2800" b="1">
                <a:solidFill>
                  <a:schemeClr val="accent2"/>
                </a:solidFill>
                <a:latin typeface="楷体_GB2312" pitchFamily="49" charset="-122"/>
                <a:ea typeface="楷体_GB2312" pitchFamily="49" charset="-122"/>
              </a:rPr>
              <a:t>1974 </a:t>
            </a:r>
          </a:p>
          <a:p>
            <a:pPr eaLnBrk="1" hangingPunct="1">
              <a:lnSpc>
                <a:spcPct val="90000"/>
              </a:lnSpc>
              <a:buFontTx/>
              <a:buNone/>
            </a:pPr>
            <a:r>
              <a:rPr lang="en-US" altLang="zh-CN" sz="2800" b="1">
                <a:solidFill>
                  <a:srgbClr val="FF6600"/>
                </a:solidFill>
                <a:latin typeface="楷体_GB2312" pitchFamily="49" charset="-122"/>
                <a:ea typeface="楷体_GB2312" pitchFamily="49" charset="-122"/>
              </a:rPr>
              <a:t>4)</a:t>
            </a:r>
            <a:r>
              <a:rPr lang="zh-CN" altLang="en-US" sz="2800" b="1">
                <a:solidFill>
                  <a:srgbClr val="FF6600"/>
                </a:solidFill>
                <a:latin typeface="楷体_GB2312" pitchFamily="49" charset="-122"/>
                <a:ea typeface="楷体_GB2312" pitchFamily="49" charset="-122"/>
              </a:rPr>
              <a:t>彭齐亚斯和威耳逊：美国，发现宇宙背景辐射</a:t>
            </a:r>
            <a:r>
              <a:rPr lang="en-US" altLang="zh-CN" sz="2800" b="1">
                <a:solidFill>
                  <a:srgbClr val="FF6600"/>
                </a:solidFill>
                <a:latin typeface="楷体_GB2312" pitchFamily="49" charset="-122"/>
                <a:ea typeface="楷体_GB2312" pitchFamily="49" charset="-122"/>
              </a:rPr>
              <a:t>,1978</a:t>
            </a:r>
            <a:r>
              <a:rPr lang="en-US" altLang="zh-CN" sz="2800" b="1">
                <a:solidFill>
                  <a:schemeClr val="accent2"/>
                </a:solidFill>
                <a:latin typeface="楷体_GB2312" pitchFamily="49" charset="-122"/>
                <a:ea typeface="楷体_GB2312" pitchFamily="49" charset="-122"/>
              </a:rPr>
              <a:t> </a:t>
            </a:r>
          </a:p>
          <a:p>
            <a:pPr eaLnBrk="1" hangingPunct="1">
              <a:lnSpc>
                <a:spcPct val="90000"/>
              </a:lnSpc>
              <a:buFontTx/>
              <a:buNone/>
            </a:pPr>
            <a:r>
              <a:rPr lang="en-US" altLang="zh-CN" sz="2800" b="1">
                <a:solidFill>
                  <a:schemeClr val="accent2"/>
                </a:solidFill>
                <a:latin typeface="楷体_GB2312" pitchFamily="49" charset="-122"/>
                <a:ea typeface="楷体_GB2312" pitchFamily="49" charset="-122"/>
              </a:rPr>
              <a:t>5)</a:t>
            </a:r>
            <a:r>
              <a:rPr lang="zh-CN" altLang="en-US" sz="2800" b="1">
                <a:solidFill>
                  <a:schemeClr val="accent2"/>
                </a:solidFill>
                <a:latin typeface="楷体_GB2312" pitchFamily="49" charset="-122"/>
                <a:ea typeface="楷体_GB2312" pitchFamily="49" charset="-122"/>
              </a:rPr>
              <a:t>福勒：美国，恒星上元素的合成，</a:t>
            </a:r>
            <a:r>
              <a:rPr lang="en-US" altLang="zh-CN" sz="2800" b="1">
                <a:solidFill>
                  <a:schemeClr val="accent2"/>
                </a:solidFill>
                <a:latin typeface="楷体_GB2312" pitchFamily="49" charset="-122"/>
                <a:ea typeface="楷体_GB2312" pitchFamily="49" charset="-122"/>
              </a:rPr>
              <a:t>1983</a:t>
            </a:r>
          </a:p>
          <a:p>
            <a:pPr eaLnBrk="1" hangingPunct="1">
              <a:lnSpc>
                <a:spcPct val="90000"/>
              </a:lnSpc>
              <a:buFontTx/>
              <a:buNone/>
            </a:pPr>
            <a:r>
              <a:rPr lang="en-US" altLang="zh-CN" sz="2800" b="1">
                <a:solidFill>
                  <a:schemeClr val="accent2"/>
                </a:solidFill>
                <a:latin typeface="楷体_GB2312" pitchFamily="49" charset="-122"/>
                <a:ea typeface="楷体_GB2312" pitchFamily="49" charset="-122"/>
              </a:rPr>
              <a:t>6)</a:t>
            </a:r>
            <a:r>
              <a:rPr lang="zh-CN" altLang="en-US" sz="2800" b="1">
                <a:solidFill>
                  <a:schemeClr val="accent2"/>
                </a:solidFill>
                <a:latin typeface="楷体_GB2312" pitchFamily="49" charset="-122"/>
                <a:ea typeface="楷体_GB2312" pitchFamily="49" charset="-122"/>
              </a:rPr>
              <a:t>钱德拉塞卡：美籍印度，恒星演化及白矮星质量上限，</a:t>
            </a:r>
            <a:r>
              <a:rPr lang="en-US" altLang="zh-CN" sz="2800" b="1">
                <a:solidFill>
                  <a:schemeClr val="accent2"/>
                </a:solidFill>
                <a:latin typeface="楷体_GB2312" pitchFamily="49" charset="-122"/>
                <a:ea typeface="楷体_GB2312" pitchFamily="49" charset="-122"/>
              </a:rPr>
              <a:t>1983 </a:t>
            </a:r>
          </a:p>
          <a:p>
            <a:pPr eaLnBrk="1" hangingPunct="1">
              <a:lnSpc>
                <a:spcPct val="90000"/>
              </a:lnSpc>
              <a:buFontTx/>
              <a:buNone/>
            </a:pPr>
            <a:r>
              <a:rPr lang="en-US" altLang="zh-CN" sz="2800" b="1">
                <a:solidFill>
                  <a:schemeClr val="accent2"/>
                </a:solidFill>
                <a:latin typeface="楷体_GB2312" pitchFamily="49" charset="-122"/>
                <a:ea typeface="楷体_GB2312" pitchFamily="49" charset="-122"/>
              </a:rPr>
              <a:t>7)</a:t>
            </a:r>
            <a:r>
              <a:rPr lang="zh-CN" altLang="en-US" sz="2800" b="1">
                <a:solidFill>
                  <a:schemeClr val="accent2"/>
                </a:solidFill>
                <a:latin typeface="楷体_GB2312" pitchFamily="49" charset="-122"/>
                <a:ea typeface="楷体_GB2312" pitchFamily="49" charset="-122"/>
              </a:rPr>
              <a:t>泰勒和赫尔斯：美国，发现脉冲双星和间接验证引力辐射，</a:t>
            </a:r>
            <a:r>
              <a:rPr lang="en-US" altLang="zh-CN" sz="2800" b="1">
                <a:solidFill>
                  <a:schemeClr val="accent2"/>
                </a:solidFill>
                <a:latin typeface="楷体_GB2312" pitchFamily="49" charset="-122"/>
                <a:ea typeface="楷体_GB2312" pitchFamily="49" charset="-122"/>
              </a:rPr>
              <a:t>1993</a:t>
            </a:r>
          </a:p>
          <a:p>
            <a:pPr eaLnBrk="1" hangingPunct="1">
              <a:lnSpc>
                <a:spcPct val="90000"/>
              </a:lnSpc>
              <a:buFontTx/>
              <a:buNone/>
            </a:pPr>
            <a:r>
              <a:rPr lang="en-US" altLang="zh-CN" sz="2800" b="1">
                <a:solidFill>
                  <a:schemeClr val="accent2"/>
                </a:solidFill>
                <a:latin typeface="楷体_GB2312" pitchFamily="49" charset="-122"/>
                <a:ea typeface="楷体_GB2312" pitchFamily="49" charset="-122"/>
              </a:rPr>
              <a:t>8)</a:t>
            </a:r>
            <a:r>
              <a:rPr lang="zh-CN" altLang="en-US" sz="2800" b="1">
                <a:solidFill>
                  <a:schemeClr val="accent2"/>
                </a:solidFill>
                <a:latin typeface="楷体_GB2312" pitchFamily="49" charset="-122"/>
                <a:ea typeface="楷体_GB2312" pitchFamily="49" charset="-122"/>
              </a:rPr>
              <a:t>贾科尼、戴维斯、小柴昌俊：</a:t>
            </a:r>
            <a:r>
              <a:rPr lang="en-US" altLang="zh-CN" sz="2800" b="1">
                <a:solidFill>
                  <a:schemeClr val="accent2"/>
                </a:solidFill>
                <a:latin typeface="楷体_GB2312" pitchFamily="49" charset="-122"/>
                <a:ea typeface="楷体_GB2312" pitchFamily="49" charset="-122"/>
              </a:rPr>
              <a:t>X</a:t>
            </a:r>
            <a:r>
              <a:rPr lang="zh-CN" altLang="en-US" sz="2800" b="1">
                <a:solidFill>
                  <a:schemeClr val="accent2"/>
                </a:solidFill>
                <a:latin typeface="楷体_GB2312" pitchFamily="49" charset="-122"/>
                <a:ea typeface="楷体_GB2312" pitchFamily="49" charset="-122"/>
              </a:rPr>
              <a:t>射线与中微子天文学，</a:t>
            </a:r>
            <a:r>
              <a:rPr lang="en-US" altLang="zh-CN" sz="2800" b="1">
                <a:solidFill>
                  <a:schemeClr val="accent2"/>
                </a:solidFill>
                <a:latin typeface="楷体_GB2312" pitchFamily="49" charset="-122"/>
                <a:ea typeface="楷体_GB2312" pitchFamily="49" charset="-122"/>
              </a:rPr>
              <a:t>2002 </a:t>
            </a:r>
          </a:p>
          <a:p>
            <a:pPr eaLnBrk="1" hangingPunct="1">
              <a:lnSpc>
                <a:spcPct val="90000"/>
              </a:lnSpc>
              <a:buFontTx/>
              <a:buNone/>
            </a:pPr>
            <a:r>
              <a:rPr lang="en-US" altLang="zh-CN" sz="2800" b="1">
                <a:solidFill>
                  <a:schemeClr val="accent2"/>
                </a:solidFill>
                <a:latin typeface="楷体_GB2312" pitchFamily="49" charset="-122"/>
                <a:ea typeface="楷体_GB2312" pitchFamily="49" charset="-122"/>
              </a:rPr>
              <a:t>9)</a:t>
            </a:r>
            <a:r>
              <a:rPr lang="zh-CN" altLang="en-US" sz="2800" b="1">
                <a:solidFill>
                  <a:schemeClr val="accent2"/>
                </a:solidFill>
                <a:latin typeface="楷体_GB2312" pitchFamily="49" charset="-122"/>
                <a:ea typeface="楷体_GB2312" pitchFamily="49" charset="-122"/>
              </a:rPr>
              <a:t>马瑟、斯莫特：发现黑体形态和宇宙微波背景辐射的扰动现象，</a:t>
            </a:r>
            <a:r>
              <a:rPr lang="en-US" altLang="zh-CN" sz="2800" b="1">
                <a:solidFill>
                  <a:schemeClr val="accent2"/>
                </a:solidFill>
                <a:latin typeface="楷体_GB2312" pitchFamily="49" charset="-122"/>
                <a:ea typeface="楷体_GB2312" pitchFamily="49" charset="-122"/>
              </a:rPr>
              <a:t>2006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1114C34F-FA51-45FB-ABA6-8E4CC33181B2}"/>
              </a:ext>
            </a:extLst>
          </p:cNvPr>
          <p:cNvSpPr>
            <a:spLocks noGrp="1" noChangeArrowheads="1"/>
          </p:cNvSpPr>
          <p:nvPr>
            <p:ph type="title" idx="4294967295"/>
          </p:nvPr>
        </p:nvSpPr>
        <p:spPr>
          <a:xfrm>
            <a:off x="539750" y="285750"/>
            <a:ext cx="8280400" cy="1143000"/>
          </a:xfrm>
        </p:spPr>
        <p:txBody>
          <a:bodyPr/>
          <a:lstStyle/>
          <a:p>
            <a:pPr eaLnBrk="1" hangingPunct="1"/>
            <a:r>
              <a:rPr lang="en-US" altLang="zh-CN" sz="3200" b="1"/>
              <a:t>10)  Studies of Universe’s Expansion Win </a:t>
            </a:r>
            <a:br>
              <a:rPr lang="en-US" altLang="zh-CN" sz="3200" b="1"/>
            </a:br>
            <a:r>
              <a:rPr lang="en-US" altLang="zh-CN" sz="3200" b="1">
                <a:solidFill>
                  <a:srgbClr val="FF0000"/>
                </a:solidFill>
              </a:rPr>
              <a:t>Physics Nobel in 2011</a:t>
            </a:r>
          </a:p>
        </p:txBody>
      </p:sp>
      <p:sp>
        <p:nvSpPr>
          <p:cNvPr id="40963" name="矩形 4">
            <a:extLst>
              <a:ext uri="{FF2B5EF4-FFF2-40B4-BE49-F238E27FC236}">
                <a16:creationId xmlns:a16="http://schemas.microsoft.com/office/drawing/2014/main" id="{6499E86E-8057-47B7-A27F-2FA2BEEBC0AA}"/>
              </a:ext>
            </a:extLst>
          </p:cNvPr>
          <p:cNvSpPr>
            <a:spLocks noChangeArrowheads="1"/>
          </p:cNvSpPr>
          <p:nvPr/>
        </p:nvSpPr>
        <p:spPr bwMode="auto">
          <a:xfrm>
            <a:off x="285750" y="5572125"/>
            <a:ext cx="8858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latin typeface="Calibri" panose="020F0502020204030204" pitchFamily="34" charset="0"/>
              </a:rPr>
              <a:t>Johns Hopkins University; University Of California At Berkeley; Australian National University</a:t>
            </a:r>
            <a:endParaRPr lang="zh-CN" altLang="en-US" sz="1800">
              <a:latin typeface="Calibri" panose="020F0502020204030204" pitchFamily="34" charset="0"/>
            </a:endParaRPr>
          </a:p>
        </p:txBody>
      </p:sp>
      <p:sp>
        <p:nvSpPr>
          <p:cNvPr id="40964" name="矩形 5">
            <a:extLst>
              <a:ext uri="{FF2B5EF4-FFF2-40B4-BE49-F238E27FC236}">
                <a16:creationId xmlns:a16="http://schemas.microsoft.com/office/drawing/2014/main" id="{6F8CAC1E-258F-4D0B-9DB0-8371EE86FB6C}"/>
              </a:ext>
            </a:extLst>
          </p:cNvPr>
          <p:cNvSpPr>
            <a:spLocks noChangeArrowheads="1"/>
          </p:cNvSpPr>
          <p:nvPr/>
        </p:nvSpPr>
        <p:spPr bwMode="auto">
          <a:xfrm>
            <a:off x="250825" y="6021388"/>
            <a:ext cx="8893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solidFill>
                  <a:srgbClr val="0000FF"/>
                </a:solidFill>
                <a:latin typeface="Calibri" panose="020F0502020204030204" pitchFamily="34" charset="0"/>
              </a:rPr>
              <a:t>From left, Adam Riess, Saul Perlmutter and Brian Schmidt shared the Nobel Prize in physics</a:t>
            </a:r>
            <a:endParaRPr lang="zh-CN" altLang="en-US" sz="1800">
              <a:solidFill>
                <a:srgbClr val="0000FF"/>
              </a:solidFill>
              <a:latin typeface="Calibri" panose="020F0502020204030204" pitchFamily="34" charset="0"/>
            </a:endParaRPr>
          </a:p>
        </p:txBody>
      </p:sp>
      <p:sp>
        <p:nvSpPr>
          <p:cNvPr id="40965" name="矩形 6">
            <a:extLst>
              <a:ext uri="{FF2B5EF4-FFF2-40B4-BE49-F238E27FC236}">
                <a16:creationId xmlns:a16="http://schemas.microsoft.com/office/drawing/2014/main" id="{03AFA917-2422-4CD2-B16F-6F1DF8BE1118}"/>
              </a:ext>
            </a:extLst>
          </p:cNvPr>
          <p:cNvSpPr>
            <a:spLocks noChangeArrowheads="1"/>
          </p:cNvSpPr>
          <p:nvPr/>
        </p:nvSpPr>
        <p:spPr bwMode="auto">
          <a:xfrm>
            <a:off x="1285875" y="528637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latin typeface="Calibri" panose="020F0502020204030204" pitchFamily="34" charset="0"/>
              </a:rPr>
              <a:t>52</a:t>
            </a:r>
            <a:endParaRPr lang="zh-CN" altLang="en-US" sz="1800">
              <a:latin typeface="Calibri" panose="020F0502020204030204" pitchFamily="34" charset="0"/>
            </a:endParaRPr>
          </a:p>
        </p:txBody>
      </p:sp>
      <p:sp>
        <p:nvSpPr>
          <p:cNvPr id="40966" name="矩形 7">
            <a:extLst>
              <a:ext uri="{FF2B5EF4-FFF2-40B4-BE49-F238E27FC236}">
                <a16:creationId xmlns:a16="http://schemas.microsoft.com/office/drawing/2014/main" id="{46EDDCE5-ABB7-44F5-A9FF-4DE8A0162CB0}"/>
              </a:ext>
            </a:extLst>
          </p:cNvPr>
          <p:cNvSpPr>
            <a:spLocks noChangeArrowheads="1"/>
          </p:cNvSpPr>
          <p:nvPr/>
        </p:nvSpPr>
        <p:spPr bwMode="auto">
          <a:xfrm>
            <a:off x="4357688" y="527367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latin typeface="Calibri" panose="020F0502020204030204" pitchFamily="34" charset="0"/>
              </a:rPr>
              <a:t>44</a:t>
            </a:r>
            <a:endParaRPr lang="zh-CN" altLang="en-US" sz="1800">
              <a:latin typeface="Calibri" panose="020F0502020204030204" pitchFamily="34" charset="0"/>
            </a:endParaRPr>
          </a:p>
        </p:txBody>
      </p:sp>
      <p:sp>
        <p:nvSpPr>
          <p:cNvPr id="40967" name="矩形 8">
            <a:extLst>
              <a:ext uri="{FF2B5EF4-FFF2-40B4-BE49-F238E27FC236}">
                <a16:creationId xmlns:a16="http://schemas.microsoft.com/office/drawing/2014/main" id="{2726DE3D-1776-4C4E-9240-2F9C008F8373}"/>
              </a:ext>
            </a:extLst>
          </p:cNvPr>
          <p:cNvSpPr>
            <a:spLocks noChangeArrowheads="1"/>
          </p:cNvSpPr>
          <p:nvPr/>
        </p:nvSpPr>
        <p:spPr bwMode="auto">
          <a:xfrm>
            <a:off x="7429500" y="528637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latin typeface="Calibri" panose="020F0502020204030204" pitchFamily="34" charset="0"/>
              </a:rPr>
              <a:t>41</a:t>
            </a:r>
            <a:endParaRPr lang="zh-CN" altLang="en-US" sz="1800">
              <a:latin typeface="Calibri" panose="020F0502020204030204" pitchFamily="34" charset="0"/>
            </a:endParaRPr>
          </a:p>
        </p:txBody>
      </p:sp>
      <p:pic>
        <p:nvPicPr>
          <p:cNvPr id="40968" name="内容占位符 9" descr="2011101111250659267.jpg">
            <a:extLst>
              <a:ext uri="{FF2B5EF4-FFF2-40B4-BE49-F238E27FC236}">
                <a16:creationId xmlns:a16="http://schemas.microsoft.com/office/drawing/2014/main" id="{B638D480-7F78-4B01-A564-30000F9B243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1628775"/>
            <a:ext cx="9144000" cy="3930650"/>
          </a:xfrm>
        </p:spPr>
      </p:pic>
      <p:sp>
        <p:nvSpPr>
          <p:cNvPr id="40969" name="矩形 10">
            <a:extLst>
              <a:ext uri="{FF2B5EF4-FFF2-40B4-BE49-F238E27FC236}">
                <a16:creationId xmlns:a16="http://schemas.microsoft.com/office/drawing/2014/main" id="{0D424908-AC8B-450B-AEF5-815CA027FD79}"/>
              </a:ext>
            </a:extLst>
          </p:cNvPr>
          <p:cNvSpPr>
            <a:spLocks noChangeArrowheads="1"/>
          </p:cNvSpPr>
          <p:nvPr/>
        </p:nvSpPr>
        <p:spPr bwMode="auto">
          <a:xfrm>
            <a:off x="1214438" y="6286500"/>
            <a:ext cx="6715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en-US" altLang="zh-CN" sz="1800">
                <a:latin typeface="Arial" panose="020B0604020202020204" pitchFamily="34" charset="0"/>
              </a:rPr>
              <a:t>2006</a:t>
            </a:r>
            <a:r>
              <a:rPr lang="zh-CN" altLang="en-US" sz="1800">
                <a:latin typeface="Arial" panose="020B0604020202020204" pitchFamily="34" charset="0"/>
              </a:rPr>
              <a:t>年，</a:t>
            </a:r>
            <a:r>
              <a:rPr lang="zh-CN" altLang="en-US" sz="1800">
                <a:solidFill>
                  <a:schemeClr val="accent2"/>
                </a:solidFill>
                <a:latin typeface="Arial" panose="020B0604020202020204" pitchFamily="34" charset="0"/>
              </a:rPr>
              <a:t>邵逸夫天文奖曾颁发给同样的三位科学家及其发现</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B6A42A5-0318-48E6-B6A1-54EB20C0434A}"/>
              </a:ext>
            </a:extLst>
          </p:cNvPr>
          <p:cNvSpPr>
            <a:spLocks noGrp="1" noChangeArrowheads="1"/>
          </p:cNvSpPr>
          <p:nvPr>
            <p:ph type="title" idx="4294967295"/>
          </p:nvPr>
        </p:nvSpPr>
        <p:spPr>
          <a:xfrm>
            <a:off x="457200" y="44450"/>
            <a:ext cx="8229600" cy="1143000"/>
          </a:xfrm>
        </p:spPr>
        <p:txBody>
          <a:bodyPr>
            <a:normAutofit/>
          </a:bodyPr>
          <a:lstStyle/>
          <a:p>
            <a:pPr eaLnBrk="1" hangingPunct="1">
              <a:defRPr/>
            </a:pPr>
            <a:r>
              <a:rPr lang="zh-CN" altLang="en-US" sz="3600">
                <a:effectLst>
                  <a:outerShdw blurRad="38100" dist="38100" dir="2700000" algn="tl">
                    <a:srgbClr val="C0C0C0"/>
                  </a:outerShdw>
                </a:effectLst>
              </a:rPr>
              <a:t>宇宙在加速膨胀</a:t>
            </a:r>
            <a:endParaRPr lang="el-GR" altLang="zh-CN" sz="3600">
              <a:effectLst>
                <a:outerShdw blurRad="38100" dist="38100" dir="2700000" algn="tl">
                  <a:srgbClr val="C0C0C0"/>
                </a:outerShdw>
              </a:effectLst>
            </a:endParaRPr>
          </a:p>
        </p:txBody>
      </p:sp>
      <p:pic>
        <p:nvPicPr>
          <p:cNvPr id="41987" name="Picture 10" descr="hiz_omega_dm15">
            <a:extLst>
              <a:ext uri="{FF2B5EF4-FFF2-40B4-BE49-F238E27FC236}">
                <a16:creationId xmlns:a16="http://schemas.microsoft.com/office/drawing/2014/main" id="{6B31703C-341D-4B75-B11D-A2C1E1884BCE}"/>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t="4771" r="6175" b="4771"/>
          <a:stretch>
            <a:fillRect/>
          </a:stretch>
        </p:blipFill>
        <p:spPr>
          <a:xfrm>
            <a:off x="3203575" y="1196975"/>
            <a:ext cx="2663825" cy="2519363"/>
          </a:xfrm>
        </p:spPr>
      </p:pic>
      <p:pic>
        <p:nvPicPr>
          <p:cNvPr id="41988" name="Picture 6" descr="SCPomega">
            <a:extLst>
              <a:ext uri="{FF2B5EF4-FFF2-40B4-BE49-F238E27FC236}">
                <a16:creationId xmlns:a16="http://schemas.microsoft.com/office/drawing/2014/main" id="{7371B228-3A76-486E-A8EA-912A9BAF2CD8}"/>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b="2158"/>
          <a:stretch>
            <a:fillRect/>
          </a:stretch>
        </p:blipFill>
        <p:spPr>
          <a:xfrm>
            <a:off x="3071813" y="3573463"/>
            <a:ext cx="2795587" cy="2747962"/>
          </a:xfrm>
        </p:spPr>
      </p:pic>
      <p:sp>
        <p:nvSpPr>
          <p:cNvPr id="41989" name="AutoShape 7">
            <a:extLst>
              <a:ext uri="{FF2B5EF4-FFF2-40B4-BE49-F238E27FC236}">
                <a16:creationId xmlns:a16="http://schemas.microsoft.com/office/drawing/2014/main" id="{A0EE4ACC-6E11-4731-A482-D6AFA7E199C6}"/>
              </a:ext>
            </a:extLst>
          </p:cNvPr>
          <p:cNvSpPr>
            <a:spLocks noChangeArrowheads="1"/>
          </p:cNvSpPr>
          <p:nvPr/>
        </p:nvSpPr>
        <p:spPr bwMode="auto">
          <a:xfrm>
            <a:off x="2714625" y="3502025"/>
            <a:ext cx="863600" cy="287338"/>
          </a:xfrm>
          <a:prstGeom prst="rightArrow">
            <a:avLst>
              <a:gd name="adj1" fmla="val 50000"/>
              <a:gd name="adj2" fmla="val 75096"/>
            </a:avLst>
          </a:prstGeom>
          <a:solidFill>
            <a:srgbClr val="FF990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sz="1800">
              <a:latin typeface="Calibri" panose="020F0502020204030204" pitchFamily="34" charset="0"/>
            </a:endParaRPr>
          </a:p>
        </p:txBody>
      </p:sp>
      <p:pic>
        <p:nvPicPr>
          <p:cNvPr id="41990" name="Picture 4" descr="hz_highzhub_col_bothbig">
            <a:extLst>
              <a:ext uri="{FF2B5EF4-FFF2-40B4-BE49-F238E27FC236}">
                <a16:creationId xmlns:a16="http://schemas.microsoft.com/office/drawing/2014/main" id="{4BD24526-7301-46DB-AA25-A717DD7EC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175" t="4771" r="4941" b="4771"/>
          <a:stretch>
            <a:fillRect/>
          </a:stretch>
        </p:blipFill>
        <p:spPr bwMode="auto">
          <a:xfrm>
            <a:off x="0" y="1412875"/>
            <a:ext cx="316865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Rectangle 9">
            <a:extLst>
              <a:ext uri="{FF2B5EF4-FFF2-40B4-BE49-F238E27FC236}">
                <a16:creationId xmlns:a16="http://schemas.microsoft.com/office/drawing/2014/main" id="{91D45A20-3F76-40F3-99E9-FE98E8A5D766}"/>
              </a:ext>
            </a:extLst>
          </p:cNvPr>
          <p:cNvSpPr>
            <a:spLocks noChangeArrowheads="1"/>
          </p:cNvSpPr>
          <p:nvPr/>
        </p:nvSpPr>
        <p:spPr bwMode="auto">
          <a:xfrm>
            <a:off x="4572000" y="2217738"/>
            <a:ext cx="1358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1200">
                <a:solidFill>
                  <a:srgbClr val="FF0000"/>
                </a:solidFill>
                <a:latin typeface="Calibri" panose="020F0502020204030204" pitchFamily="34" charset="0"/>
              </a:rPr>
              <a:t>Riess et al., 1998</a:t>
            </a:r>
          </a:p>
        </p:txBody>
      </p:sp>
      <p:sp>
        <p:nvSpPr>
          <p:cNvPr id="41992" name="Rectangle 10">
            <a:extLst>
              <a:ext uri="{FF2B5EF4-FFF2-40B4-BE49-F238E27FC236}">
                <a16:creationId xmlns:a16="http://schemas.microsoft.com/office/drawing/2014/main" id="{7A2BB53F-E226-453A-85CC-837058C83DBF}"/>
              </a:ext>
            </a:extLst>
          </p:cNvPr>
          <p:cNvSpPr>
            <a:spLocks noChangeArrowheads="1"/>
          </p:cNvSpPr>
          <p:nvPr/>
        </p:nvSpPr>
        <p:spPr bwMode="auto">
          <a:xfrm>
            <a:off x="4356100" y="4594225"/>
            <a:ext cx="1681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1200">
                <a:solidFill>
                  <a:srgbClr val="FF0000"/>
                </a:solidFill>
                <a:latin typeface="Calibri" panose="020F0502020204030204" pitchFamily="34" charset="0"/>
              </a:rPr>
              <a:t>Perlmutter et al., 1999</a:t>
            </a:r>
          </a:p>
        </p:txBody>
      </p:sp>
      <p:pic>
        <p:nvPicPr>
          <p:cNvPr id="68619" name="Picture 11">
            <a:extLst>
              <a:ext uri="{FF2B5EF4-FFF2-40B4-BE49-F238E27FC236}">
                <a16:creationId xmlns:a16="http://schemas.microsoft.com/office/drawing/2014/main" id="{CA6BA246-653A-447B-B389-4E7E0CC5E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2475" y="1350963"/>
            <a:ext cx="313213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8619"/>
                                        </p:tgtEl>
                                        <p:attrNameLst>
                                          <p:attrName>style.visibility</p:attrName>
                                        </p:attrNameLst>
                                      </p:cBhvr>
                                      <p:to>
                                        <p:strVal val="visible"/>
                                      </p:to>
                                    </p:set>
                                    <p:anim calcmode="lin" valueType="num">
                                      <p:cBhvr additive="base">
                                        <p:cTn id="7" dur="500" fill="hold"/>
                                        <p:tgtEl>
                                          <p:spTgt spid="68619"/>
                                        </p:tgtEl>
                                        <p:attrNameLst>
                                          <p:attrName>ppt_x</p:attrName>
                                        </p:attrNameLst>
                                      </p:cBhvr>
                                      <p:tavLst>
                                        <p:tav tm="0">
                                          <p:val>
                                            <p:strVal val="#ppt_x"/>
                                          </p:val>
                                        </p:tav>
                                        <p:tav tm="100000">
                                          <p:val>
                                            <p:strVal val="#ppt_x"/>
                                          </p:val>
                                        </p:tav>
                                      </p:tavLst>
                                    </p:anim>
                                    <p:anim calcmode="lin" valueType="num">
                                      <p:cBhvr additive="base">
                                        <p:cTn id="8" dur="500" fill="hold"/>
                                        <p:tgtEl>
                                          <p:spTgt spid="68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C3A8E65-ABE8-4F59-8FC0-66C17B613B3B}"/>
              </a:ext>
            </a:extLst>
          </p:cNvPr>
          <p:cNvSpPr>
            <a:spLocks noGrp="1" noChangeArrowheads="1"/>
          </p:cNvSpPr>
          <p:nvPr>
            <p:ph type="title"/>
          </p:nvPr>
        </p:nvSpPr>
        <p:spPr/>
        <p:txBody>
          <a:bodyPr/>
          <a:lstStyle/>
          <a:p>
            <a:pPr eaLnBrk="1" hangingPunct="1"/>
            <a:r>
              <a:rPr lang="zh-CN" altLang="en-US" sz="4000" b="1">
                <a:solidFill>
                  <a:schemeClr val="accent2"/>
                </a:solidFill>
                <a:latin typeface="楷体_GB2312" pitchFamily="49" charset="-122"/>
                <a:ea typeface="楷体_GB2312" pitchFamily="49" charset="-122"/>
                <a:sym typeface="宋体" panose="02010600030101010101" pitchFamily="2" charset="-122"/>
              </a:rPr>
              <a:t>§２.</a:t>
            </a:r>
            <a:r>
              <a:rPr lang="en-US" altLang="zh-CN" sz="4000" b="1">
                <a:solidFill>
                  <a:schemeClr val="accent2"/>
                </a:solidFill>
                <a:latin typeface="楷体_GB2312" pitchFamily="49" charset="-122"/>
                <a:ea typeface="楷体_GB2312" pitchFamily="49" charset="-122"/>
                <a:sym typeface="宋体" panose="02010600030101010101" pitchFamily="2" charset="-122"/>
              </a:rPr>
              <a:t>4 </a:t>
            </a:r>
            <a:r>
              <a:rPr lang="zh-CN" altLang="en-US" sz="4000" b="1">
                <a:solidFill>
                  <a:schemeClr val="accent2"/>
                </a:solidFill>
                <a:latin typeface="楷体_GB2312" pitchFamily="49" charset="-122"/>
                <a:ea typeface="楷体_GB2312" pitchFamily="49" charset="-122"/>
              </a:rPr>
              <a:t>宇宙概观</a:t>
            </a:r>
            <a:br>
              <a:rPr lang="zh-CN" altLang="en-US" sz="4000" b="1">
                <a:solidFill>
                  <a:srgbClr val="FF6600"/>
                </a:solidFill>
              </a:rPr>
            </a:br>
            <a:endParaRPr lang="zh-CN" altLang="en-US" sz="4000" b="1">
              <a:solidFill>
                <a:srgbClr val="FF6600"/>
              </a:solidFill>
            </a:endParaRPr>
          </a:p>
        </p:txBody>
      </p:sp>
      <p:sp>
        <p:nvSpPr>
          <p:cNvPr id="43011" name="Rectangle 3">
            <a:extLst>
              <a:ext uri="{FF2B5EF4-FFF2-40B4-BE49-F238E27FC236}">
                <a16:creationId xmlns:a16="http://schemas.microsoft.com/office/drawing/2014/main" id="{5B38B7DD-663B-4207-9B86-6640EEA0BB24}"/>
              </a:ext>
            </a:extLst>
          </p:cNvPr>
          <p:cNvSpPr>
            <a:spLocks noGrp="1" noChangeArrowheads="1"/>
          </p:cNvSpPr>
          <p:nvPr>
            <p:ph idx="1"/>
          </p:nvPr>
        </p:nvSpPr>
        <p:spPr>
          <a:xfrm>
            <a:off x="684213" y="1773238"/>
            <a:ext cx="8229600" cy="4032250"/>
          </a:xfrm>
        </p:spPr>
        <p:txBody>
          <a:bodyPr/>
          <a:lstStyle/>
          <a:p>
            <a:pPr eaLnBrk="1" hangingPunct="1"/>
            <a:r>
              <a:rPr lang="zh-CN" altLang="en-US" sz="3600" b="1">
                <a:solidFill>
                  <a:schemeClr val="accent2"/>
                </a:solidFill>
                <a:latin typeface="楷体_GB2312" pitchFamily="49" charset="-122"/>
                <a:ea typeface="楷体_GB2312" pitchFamily="49" charset="-122"/>
              </a:rPr>
              <a:t>从地球向外观测</a:t>
            </a:r>
            <a:r>
              <a:rPr lang="en-US" altLang="zh-CN" sz="3600" b="1">
                <a:solidFill>
                  <a:schemeClr val="accent2"/>
                </a:solidFill>
                <a:ea typeface="楷体_GB2312" pitchFamily="49" charset="-122"/>
              </a:rPr>
              <a:t>——</a:t>
            </a:r>
            <a:r>
              <a:rPr lang="zh-CN" altLang="en-US" sz="3600" b="1">
                <a:solidFill>
                  <a:schemeClr val="accent2"/>
                </a:solidFill>
                <a:latin typeface="楷体_GB2312" pitchFamily="49" charset="-122"/>
                <a:ea typeface="楷体_GB2312" pitchFamily="49" charset="-122"/>
              </a:rPr>
              <a:t>由近及远</a:t>
            </a:r>
          </a:p>
          <a:p>
            <a:pPr eaLnBrk="1" hangingPunct="1"/>
            <a:r>
              <a:rPr lang="zh-CN" altLang="en-US" sz="3600" b="1">
                <a:solidFill>
                  <a:schemeClr val="accent2"/>
                </a:solidFill>
                <a:latin typeface="楷体_GB2312" pitchFamily="49" charset="-122"/>
                <a:ea typeface="楷体_GB2312" pitchFamily="49" charset="-122"/>
              </a:rPr>
              <a:t>太阳</a:t>
            </a:r>
            <a:r>
              <a:rPr lang="en-US" altLang="zh-CN" sz="3600" b="1">
                <a:solidFill>
                  <a:schemeClr val="accent2"/>
                </a:solidFill>
                <a:latin typeface="楷体_GB2312" pitchFamily="49" charset="-122"/>
                <a:ea typeface="楷体_GB2312" pitchFamily="49" charset="-122"/>
              </a:rPr>
              <a:t>---</a:t>
            </a:r>
            <a:r>
              <a:rPr lang="zh-CN" altLang="en-US" sz="3600" b="1">
                <a:solidFill>
                  <a:schemeClr val="accent2"/>
                </a:solidFill>
                <a:latin typeface="楷体_GB2312" pitchFamily="49" charset="-122"/>
                <a:ea typeface="楷体_GB2312" pitchFamily="49" charset="-122"/>
              </a:rPr>
              <a:t>太阳系</a:t>
            </a:r>
          </a:p>
          <a:p>
            <a:pPr eaLnBrk="1" hangingPunct="1"/>
            <a:r>
              <a:rPr lang="zh-CN" altLang="en-US" sz="3600" b="1">
                <a:solidFill>
                  <a:schemeClr val="accent2"/>
                </a:solidFill>
                <a:latin typeface="楷体_GB2312" pitchFamily="49" charset="-122"/>
                <a:ea typeface="楷体_GB2312" pitchFamily="49" charset="-122"/>
              </a:rPr>
              <a:t>恒星</a:t>
            </a:r>
            <a:r>
              <a:rPr lang="en-US" altLang="zh-CN" sz="3600" b="1">
                <a:solidFill>
                  <a:schemeClr val="accent2"/>
                </a:solidFill>
                <a:latin typeface="楷体_GB2312" pitchFamily="49" charset="-122"/>
                <a:ea typeface="楷体_GB2312" pitchFamily="49" charset="-122"/>
              </a:rPr>
              <a:t>---</a:t>
            </a:r>
            <a:r>
              <a:rPr lang="zh-CN" altLang="en-US" sz="3600" b="1">
                <a:solidFill>
                  <a:schemeClr val="accent2"/>
                </a:solidFill>
                <a:latin typeface="楷体_GB2312" pitchFamily="49" charset="-122"/>
                <a:ea typeface="楷体_GB2312" pitchFamily="49" charset="-122"/>
              </a:rPr>
              <a:t>星团</a:t>
            </a:r>
            <a:r>
              <a:rPr lang="en-US" altLang="zh-CN" sz="3600" b="1">
                <a:solidFill>
                  <a:schemeClr val="accent2"/>
                </a:solidFill>
                <a:latin typeface="楷体_GB2312" pitchFamily="49" charset="-122"/>
                <a:ea typeface="楷体_GB2312" pitchFamily="49" charset="-122"/>
              </a:rPr>
              <a:t>----</a:t>
            </a:r>
            <a:r>
              <a:rPr lang="zh-CN" altLang="en-US" sz="3600" b="1">
                <a:solidFill>
                  <a:schemeClr val="accent2"/>
                </a:solidFill>
                <a:latin typeface="楷体_GB2312" pitchFamily="49" charset="-122"/>
                <a:ea typeface="楷体_GB2312" pitchFamily="49" charset="-122"/>
              </a:rPr>
              <a:t>恒星演化</a:t>
            </a:r>
          </a:p>
          <a:p>
            <a:pPr eaLnBrk="1" hangingPunct="1"/>
            <a:r>
              <a:rPr lang="zh-CN" altLang="en-US" sz="3600" b="1">
                <a:solidFill>
                  <a:schemeClr val="accent2"/>
                </a:solidFill>
                <a:latin typeface="楷体_GB2312" pitchFamily="49" charset="-122"/>
                <a:ea typeface="楷体_GB2312" pitchFamily="49" charset="-122"/>
              </a:rPr>
              <a:t>银河系</a:t>
            </a:r>
            <a:r>
              <a:rPr lang="en-US" altLang="zh-CN" sz="3600" b="1">
                <a:solidFill>
                  <a:schemeClr val="accent2"/>
                </a:solidFill>
                <a:ea typeface="楷体_GB2312" pitchFamily="49" charset="-122"/>
              </a:rPr>
              <a:t>—</a:t>
            </a:r>
            <a:r>
              <a:rPr lang="zh-CN" altLang="en-US" sz="3600" b="1">
                <a:solidFill>
                  <a:schemeClr val="accent2"/>
                </a:solidFill>
                <a:latin typeface="楷体_GB2312" pitchFamily="49" charset="-122"/>
                <a:ea typeface="楷体_GB2312" pitchFamily="49" charset="-122"/>
              </a:rPr>
              <a:t>河外星系</a:t>
            </a:r>
          </a:p>
          <a:p>
            <a:pPr eaLnBrk="1" hangingPunct="1"/>
            <a:r>
              <a:rPr lang="zh-CN" altLang="en-US" sz="3600" b="1">
                <a:solidFill>
                  <a:schemeClr val="accent2"/>
                </a:solidFill>
                <a:latin typeface="楷体_GB2312" pitchFamily="49" charset="-122"/>
                <a:ea typeface="楷体_GB2312" pitchFamily="49" charset="-122"/>
              </a:rPr>
              <a:t>宇宙</a:t>
            </a:r>
            <a:r>
              <a:rPr lang="en-US" altLang="zh-CN" sz="3600" b="1">
                <a:solidFill>
                  <a:schemeClr val="accent2"/>
                </a:solidFill>
                <a:latin typeface="楷体_GB2312" pitchFamily="49" charset="-122"/>
                <a:ea typeface="楷体_GB2312" pitchFamily="49" charset="-122"/>
              </a:rPr>
              <a:t>---</a:t>
            </a:r>
            <a:r>
              <a:rPr lang="zh-CN" altLang="en-US" sz="3600" b="1">
                <a:solidFill>
                  <a:schemeClr val="accent2"/>
                </a:solidFill>
                <a:latin typeface="楷体_GB2312" pitchFamily="49" charset="-122"/>
                <a:ea typeface="楷体_GB2312" pitchFamily="49" charset="-122"/>
              </a:rPr>
              <a:t>大爆炸模型</a:t>
            </a:r>
          </a:p>
          <a:p>
            <a:pPr eaLnBrk="1" hangingPunct="1"/>
            <a:endParaRPr lang="zh-CN" altLang="en-US" sz="3600">
              <a:solidFill>
                <a:schemeClr val="accent2"/>
              </a:solidFill>
              <a:latin typeface="楷体_GB2312" pitchFamily="49" charset="-122"/>
              <a:ea typeface="楷体_GB2312" pitchFamily="49" charset="-122"/>
            </a:endParaRPr>
          </a:p>
          <a:p>
            <a:pPr eaLnBrk="1" hangingPunct="1"/>
            <a:endParaRPr lang="zh-CN" altLang="en-US" sz="3600">
              <a:latin typeface="楷体_GB2312" pitchFamily="49" charset="-122"/>
              <a:ea typeface="楷体_GB2312"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83D652F-80D0-4C7D-AFE4-2EA3FAD07682}"/>
              </a:ext>
            </a:extLst>
          </p:cNvPr>
          <p:cNvSpPr>
            <a:spLocks noGrp="1" noChangeArrowheads="1"/>
          </p:cNvSpPr>
          <p:nvPr>
            <p:ph type="title"/>
          </p:nvPr>
        </p:nvSpPr>
        <p:spPr>
          <a:xfrm>
            <a:off x="457200" y="614363"/>
            <a:ext cx="8229600" cy="461962"/>
          </a:xfrm>
        </p:spPr>
        <p:txBody>
          <a:bodyPr/>
          <a:lstStyle/>
          <a:p>
            <a:pPr eaLnBrk="1" hangingPunct="1"/>
            <a:r>
              <a:rPr lang="zh-CN" altLang="en-US" sz="3600" b="1">
                <a:solidFill>
                  <a:schemeClr val="accent2"/>
                </a:solidFill>
                <a:ea typeface="楷体_GB2312" pitchFamily="49" charset="-122"/>
              </a:rPr>
              <a:t>天文学研究的空间尺度：从极小到极大</a:t>
            </a:r>
          </a:p>
        </p:txBody>
      </p:sp>
      <p:sp>
        <p:nvSpPr>
          <p:cNvPr id="44035" name="Rectangle 3">
            <a:extLst>
              <a:ext uri="{FF2B5EF4-FFF2-40B4-BE49-F238E27FC236}">
                <a16:creationId xmlns:a16="http://schemas.microsoft.com/office/drawing/2014/main" id="{3FD8B5E7-03AE-4F48-9426-569F8AC3D60E}"/>
              </a:ext>
            </a:extLst>
          </p:cNvPr>
          <p:cNvSpPr>
            <a:spLocks noChangeArrowheads="1"/>
          </p:cNvSpPr>
          <p:nvPr/>
        </p:nvSpPr>
        <p:spPr bwMode="auto">
          <a:xfrm>
            <a:off x="2771775" y="1844675"/>
            <a:ext cx="1985963"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chemeClr val="accent2"/>
                </a:solidFill>
                <a:latin typeface="Times New Roman" panose="02020603050405020304" pitchFamily="18" charset="0"/>
                <a:ea typeface="楷体_GB2312" pitchFamily="49" charset="-122"/>
              </a:rPr>
              <a:t>最遥远星系</a:t>
            </a:r>
          </a:p>
          <a:p>
            <a:pPr eaLnBrk="1" hangingPunct="1"/>
            <a:r>
              <a:rPr lang="zh-CN" altLang="en-US" sz="2800" b="1">
                <a:solidFill>
                  <a:schemeClr val="accent2"/>
                </a:solidFill>
                <a:latin typeface="Times New Roman" panose="02020603050405020304" pitchFamily="18" charset="0"/>
                <a:ea typeface="楷体_GB2312" pitchFamily="49" charset="-122"/>
              </a:rPr>
              <a:t>银河系</a:t>
            </a:r>
          </a:p>
          <a:p>
            <a:pPr eaLnBrk="1" hangingPunct="1"/>
            <a:r>
              <a:rPr lang="zh-CN" altLang="en-US" sz="2800" b="1">
                <a:solidFill>
                  <a:schemeClr val="accent2"/>
                </a:solidFill>
                <a:latin typeface="Times New Roman" panose="02020603050405020304" pitchFamily="18" charset="0"/>
                <a:ea typeface="楷体_GB2312" pitchFamily="49" charset="-122"/>
              </a:rPr>
              <a:t>邻近恒星</a:t>
            </a:r>
          </a:p>
          <a:p>
            <a:pPr eaLnBrk="1" hangingPunct="1"/>
            <a:r>
              <a:rPr lang="zh-CN" altLang="en-US" sz="2800" b="1">
                <a:solidFill>
                  <a:schemeClr val="accent2"/>
                </a:solidFill>
                <a:latin typeface="Times New Roman" panose="02020603050405020304" pitchFamily="18" charset="0"/>
                <a:ea typeface="楷体_GB2312" pitchFamily="49" charset="-122"/>
              </a:rPr>
              <a:t>太阳</a:t>
            </a:r>
          </a:p>
          <a:p>
            <a:pPr eaLnBrk="1" hangingPunct="1"/>
            <a:r>
              <a:rPr lang="zh-CN" altLang="en-US" sz="2800" b="1">
                <a:solidFill>
                  <a:schemeClr val="accent2"/>
                </a:solidFill>
                <a:latin typeface="Times New Roman" panose="02020603050405020304" pitchFamily="18" charset="0"/>
                <a:ea typeface="楷体_GB2312" pitchFamily="49" charset="-122"/>
              </a:rPr>
              <a:t>地球</a:t>
            </a:r>
          </a:p>
          <a:p>
            <a:pPr eaLnBrk="1" hangingPunct="1"/>
            <a:r>
              <a:rPr lang="zh-CN" altLang="en-US" sz="2800" b="1">
                <a:solidFill>
                  <a:schemeClr val="accent2"/>
                </a:solidFill>
                <a:latin typeface="Times New Roman" panose="02020603050405020304" pitchFamily="18" charset="0"/>
                <a:ea typeface="楷体_GB2312" pitchFamily="49" charset="-122"/>
              </a:rPr>
              <a:t>人类</a:t>
            </a:r>
          </a:p>
          <a:p>
            <a:pPr eaLnBrk="1" hangingPunct="1"/>
            <a:r>
              <a:rPr lang="zh-CN" altLang="en-US" sz="2800" b="1">
                <a:solidFill>
                  <a:schemeClr val="accent2"/>
                </a:solidFill>
                <a:latin typeface="Times New Roman" panose="02020603050405020304" pitchFamily="18" charset="0"/>
                <a:ea typeface="楷体_GB2312" pitchFamily="49" charset="-122"/>
              </a:rPr>
              <a:t>细胞</a:t>
            </a:r>
          </a:p>
          <a:p>
            <a:pPr eaLnBrk="1" hangingPunct="1"/>
            <a:r>
              <a:rPr lang="zh-CN" altLang="en-US" sz="2800" b="1">
                <a:solidFill>
                  <a:schemeClr val="accent2"/>
                </a:solidFill>
                <a:latin typeface="Times New Roman" panose="02020603050405020304" pitchFamily="18" charset="0"/>
                <a:ea typeface="楷体_GB2312" pitchFamily="49" charset="-122"/>
              </a:rPr>
              <a:t>原子</a:t>
            </a:r>
          </a:p>
          <a:p>
            <a:pPr eaLnBrk="1" hangingPunct="1"/>
            <a:r>
              <a:rPr lang="zh-CN" altLang="en-US" sz="2800" b="1">
                <a:solidFill>
                  <a:schemeClr val="accent2"/>
                </a:solidFill>
                <a:latin typeface="Times New Roman" panose="02020603050405020304" pitchFamily="18" charset="0"/>
                <a:ea typeface="楷体_GB2312" pitchFamily="49" charset="-122"/>
              </a:rPr>
              <a:t>质子</a:t>
            </a:r>
          </a:p>
          <a:p>
            <a:pPr eaLnBrk="1" hangingPunct="1"/>
            <a:r>
              <a:rPr lang="zh-CN" altLang="en-US" sz="2800" b="1">
                <a:solidFill>
                  <a:schemeClr val="accent2"/>
                </a:solidFill>
                <a:latin typeface="Times New Roman" panose="02020603050405020304" pitchFamily="18" charset="0"/>
                <a:ea typeface="楷体_GB2312" pitchFamily="49" charset="-122"/>
              </a:rPr>
              <a:t>夸克</a:t>
            </a:r>
          </a:p>
        </p:txBody>
      </p:sp>
      <p:sp>
        <p:nvSpPr>
          <p:cNvPr id="44036" name="Line 4">
            <a:extLst>
              <a:ext uri="{FF2B5EF4-FFF2-40B4-BE49-F238E27FC236}">
                <a16:creationId xmlns:a16="http://schemas.microsoft.com/office/drawing/2014/main" id="{8AE93A03-F1B7-4954-A788-AD7FF8F19637}"/>
              </a:ext>
            </a:extLst>
          </p:cNvPr>
          <p:cNvSpPr>
            <a:spLocks noChangeShapeType="1"/>
          </p:cNvSpPr>
          <p:nvPr/>
        </p:nvSpPr>
        <p:spPr bwMode="auto">
          <a:xfrm flipV="1">
            <a:off x="5105400" y="1752600"/>
            <a:ext cx="0" cy="441960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37" name="Text Box 5">
            <a:extLst>
              <a:ext uri="{FF2B5EF4-FFF2-40B4-BE49-F238E27FC236}">
                <a16:creationId xmlns:a16="http://schemas.microsoft.com/office/drawing/2014/main" id="{E8E0484B-893B-44C0-832C-7D5303493EAD}"/>
              </a:ext>
            </a:extLst>
          </p:cNvPr>
          <p:cNvSpPr txBox="1">
            <a:spLocks noChangeArrowheads="1"/>
          </p:cNvSpPr>
          <p:nvPr/>
        </p:nvSpPr>
        <p:spPr bwMode="auto">
          <a:xfrm>
            <a:off x="5292725" y="1700213"/>
            <a:ext cx="121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26 </a:t>
            </a:r>
            <a:r>
              <a:rPr lang="en-US" altLang="zh-CN" sz="2800">
                <a:solidFill>
                  <a:schemeClr val="accent2"/>
                </a:solidFill>
                <a:latin typeface="Times New Roman" panose="02020603050405020304" pitchFamily="18" charset="0"/>
              </a:rPr>
              <a:t>m</a:t>
            </a:r>
          </a:p>
        </p:txBody>
      </p:sp>
      <p:sp>
        <p:nvSpPr>
          <p:cNvPr id="44038" name="Text Box 6">
            <a:extLst>
              <a:ext uri="{FF2B5EF4-FFF2-40B4-BE49-F238E27FC236}">
                <a16:creationId xmlns:a16="http://schemas.microsoft.com/office/drawing/2014/main" id="{08E7D3F0-30C9-4C0C-B219-C3A36A59800F}"/>
              </a:ext>
            </a:extLst>
          </p:cNvPr>
          <p:cNvSpPr txBox="1">
            <a:spLocks noChangeArrowheads="1"/>
          </p:cNvSpPr>
          <p:nvPr/>
        </p:nvSpPr>
        <p:spPr bwMode="auto">
          <a:xfrm>
            <a:off x="5364163" y="5876925"/>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-20 </a:t>
            </a:r>
            <a:r>
              <a:rPr lang="en-US" altLang="zh-CN" sz="2800">
                <a:solidFill>
                  <a:schemeClr val="accent2"/>
                </a:solidFill>
                <a:latin typeface="Times New Roman" panose="02020603050405020304" pitchFamily="18" charset="0"/>
              </a:rPr>
              <a:t>m</a:t>
            </a:r>
          </a:p>
        </p:txBody>
      </p:sp>
      <p:sp>
        <p:nvSpPr>
          <p:cNvPr id="44039" name="Text Box 7">
            <a:extLst>
              <a:ext uri="{FF2B5EF4-FFF2-40B4-BE49-F238E27FC236}">
                <a16:creationId xmlns:a16="http://schemas.microsoft.com/office/drawing/2014/main" id="{5082518F-0302-4320-A91B-AA97DCF7E232}"/>
              </a:ext>
            </a:extLst>
          </p:cNvPr>
          <p:cNvSpPr txBox="1">
            <a:spLocks noChangeArrowheads="1"/>
          </p:cNvSpPr>
          <p:nvPr/>
        </p:nvSpPr>
        <p:spPr bwMode="auto">
          <a:xfrm>
            <a:off x="5364163" y="4941888"/>
            <a:ext cx="121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-10 </a:t>
            </a:r>
            <a:r>
              <a:rPr lang="en-US" altLang="zh-CN" sz="2800">
                <a:solidFill>
                  <a:schemeClr val="accent2"/>
                </a:solidFill>
                <a:latin typeface="Times New Roman" panose="02020603050405020304" pitchFamily="18" charset="0"/>
              </a:rPr>
              <a:t>m</a:t>
            </a:r>
          </a:p>
        </p:txBody>
      </p:sp>
      <p:sp>
        <p:nvSpPr>
          <p:cNvPr id="44040" name="Text Box 8">
            <a:extLst>
              <a:ext uri="{FF2B5EF4-FFF2-40B4-BE49-F238E27FC236}">
                <a16:creationId xmlns:a16="http://schemas.microsoft.com/office/drawing/2014/main" id="{F8CE7A3D-2BAC-4D7A-886A-75A26C5A0446}"/>
              </a:ext>
            </a:extLst>
          </p:cNvPr>
          <p:cNvSpPr txBox="1">
            <a:spLocks noChangeArrowheads="1"/>
          </p:cNvSpPr>
          <p:nvPr/>
        </p:nvSpPr>
        <p:spPr bwMode="auto">
          <a:xfrm>
            <a:off x="5364163" y="4005263"/>
            <a:ext cx="121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0 </a:t>
            </a:r>
            <a:r>
              <a:rPr lang="en-US" altLang="zh-CN" sz="2800">
                <a:solidFill>
                  <a:schemeClr val="accent2"/>
                </a:solidFill>
                <a:latin typeface="Times New Roman" panose="02020603050405020304" pitchFamily="18" charset="0"/>
              </a:rPr>
              <a:t>m</a:t>
            </a:r>
          </a:p>
        </p:txBody>
      </p:sp>
      <p:sp>
        <p:nvSpPr>
          <p:cNvPr id="44041" name="Text Box 9">
            <a:extLst>
              <a:ext uri="{FF2B5EF4-FFF2-40B4-BE49-F238E27FC236}">
                <a16:creationId xmlns:a16="http://schemas.microsoft.com/office/drawing/2014/main" id="{59571839-4B6E-46C8-B232-DFCC11F08C58}"/>
              </a:ext>
            </a:extLst>
          </p:cNvPr>
          <p:cNvSpPr txBox="1">
            <a:spLocks noChangeArrowheads="1"/>
          </p:cNvSpPr>
          <p:nvPr/>
        </p:nvSpPr>
        <p:spPr bwMode="auto">
          <a:xfrm>
            <a:off x="5364163" y="3213100"/>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10 </a:t>
            </a:r>
            <a:r>
              <a:rPr lang="en-US" altLang="zh-CN" sz="2800">
                <a:solidFill>
                  <a:schemeClr val="accent2"/>
                </a:solidFill>
                <a:latin typeface="Times New Roman" panose="02020603050405020304" pitchFamily="18" charset="0"/>
              </a:rPr>
              <a:t>m</a:t>
            </a:r>
          </a:p>
        </p:txBody>
      </p:sp>
      <p:sp>
        <p:nvSpPr>
          <p:cNvPr id="44042" name="Text Box 10">
            <a:extLst>
              <a:ext uri="{FF2B5EF4-FFF2-40B4-BE49-F238E27FC236}">
                <a16:creationId xmlns:a16="http://schemas.microsoft.com/office/drawing/2014/main" id="{FC794E7E-5640-4F20-8182-4E6832704192}"/>
              </a:ext>
            </a:extLst>
          </p:cNvPr>
          <p:cNvSpPr txBox="1">
            <a:spLocks noChangeArrowheads="1"/>
          </p:cNvSpPr>
          <p:nvPr/>
        </p:nvSpPr>
        <p:spPr bwMode="auto">
          <a:xfrm>
            <a:off x="5292725" y="2492375"/>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20 </a:t>
            </a:r>
            <a:r>
              <a:rPr lang="en-US" altLang="zh-CN" sz="2800">
                <a:solidFill>
                  <a:schemeClr val="accent2"/>
                </a:solidFill>
                <a:latin typeface="Times New Roman" panose="02020603050405020304" pitchFamily="18" charset="0"/>
              </a:rPr>
              <a:t>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04B2E90A-5E03-4457-ADDC-D43711A01A83}"/>
              </a:ext>
            </a:extLst>
          </p:cNvPr>
          <p:cNvSpPr>
            <a:spLocks noGrp="1" noChangeArrowheads="1"/>
          </p:cNvSpPr>
          <p:nvPr>
            <p:ph idx="1"/>
          </p:nvPr>
        </p:nvSpPr>
        <p:spPr>
          <a:xfrm>
            <a:off x="-107950" y="333375"/>
            <a:ext cx="2736850" cy="5975350"/>
          </a:xfrm>
        </p:spPr>
        <p:txBody>
          <a:bodyPr/>
          <a:lstStyle/>
          <a:p>
            <a:pPr eaLnBrk="1" hangingPunct="1">
              <a:lnSpc>
                <a:spcPct val="120000"/>
              </a:lnSpc>
              <a:buFontTx/>
              <a:buNone/>
            </a:pPr>
            <a:r>
              <a:rPr lang="zh-CN" altLang="en-US" sz="2800" b="1">
                <a:latin typeface="宋体" panose="02010600030101010101" pitchFamily="2" charset="-122"/>
              </a:rPr>
              <a:t>  </a:t>
            </a:r>
            <a:r>
              <a:rPr lang="zh-CN" altLang="en-US" sz="2800" b="1">
                <a:solidFill>
                  <a:schemeClr val="accent2"/>
                </a:solidFill>
                <a:latin typeface="楷体_GB2312" pitchFamily="49" charset="-122"/>
                <a:ea typeface="楷体_GB2312" pitchFamily="49" charset="-122"/>
              </a:rPr>
              <a:t>恒星的距离常用</a:t>
            </a:r>
            <a:r>
              <a:rPr lang="zh-CN" altLang="en-US" sz="2800" b="1">
                <a:solidFill>
                  <a:schemeClr val="accent2"/>
                </a:solidFill>
                <a:latin typeface="宋体" panose="02010600030101010101" pitchFamily="2" charset="-122"/>
                <a:ea typeface="楷体_GB2312" pitchFamily="49" charset="-122"/>
              </a:rPr>
              <a:t>“</a:t>
            </a:r>
            <a:r>
              <a:rPr lang="zh-CN" altLang="en-US" sz="2800" b="1">
                <a:solidFill>
                  <a:schemeClr val="accent2"/>
                </a:solidFill>
                <a:latin typeface="楷体_GB2312" pitchFamily="49" charset="-122"/>
                <a:ea typeface="楷体_GB2312" pitchFamily="49" charset="-122"/>
              </a:rPr>
              <a:t>光年</a:t>
            </a:r>
            <a:r>
              <a:rPr lang="zh-CN" altLang="en-US" sz="2800" b="1">
                <a:solidFill>
                  <a:schemeClr val="accent2"/>
                </a:solidFill>
                <a:latin typeface="宋体" panose="02010600030101010101" pitchFamily="2" charset="-122"/>
                <a:ea typeface="楷体_GB2312" pitchFamily="49" charset="-122"/>
              </a:rPr>
              <a:t>”</a:t>
            </a:r>
            <a:r>
              <a:rPr lang="zh-CN" altLang="en-US" sz="2800" b="1">
                <a:solidFill>
                  <a:schemeClr val="accent2"/>
                </a:solidFill>
                <a:latin typeface="楷体_GB2312" pitchFamily="49" charset="-122"/>
                <a:ea typeface="楷体_GB2312" pitchFamily="49" charset="-122"/>
              </a:rPr>
              <a:t>来度量，即光（光速约</a:t>
            </a:r>
            <a:r>
              <a:rPr lang="en-US" altLang="zh-CN" sz="2800" b="1">
                <a:solidFill>
                  <a:schemeClr val="accent2"/>
                </a:solidFill>
                <a:latin typeface="楷体_GB2312" pitchFamily="49" charset="-122"/>
                <a:ea typeface="楷体_GB2312" pitchFamily="49" charset="-122"/>
              </a:rPr>
              <a:t>3×10</a:t>
            </a:r>
            <a:r>
              <a:rPr lang="en-US" altLang="zh-CN" sz="2800" b="1" baseline="30000">
                <a:solidFill>
                  <a:schemeClr val="accent2"/>
                </a:solidFill>
                <a:latin typeface="楷体_GB2312" pitchFamily="49" charset="-122"/>
                <a:ea typeface="楷体_GB2312" pitchFamily="49" charset="-122"/>
              </a:rPr>
              <a:t>5</a:t>
            </a:r>
            <a:r>
              <a:rPr lang="en-US" altLang="zh-CN" sz="2800" b="1">
                <a:solidFill>
                  <a:schemeClr val="accent2"/>
                </a:solidFill>
                <a:latin typeface="楷体_GB2312" pitchFamily="49" charset="-122"/>
                <a:ea typeface="楷体_GB2312" pitchFamily="49" charset="-122"/>
              </a:rPr>
              <a:t>km/s</a:t>
            </a:r>
            <a:r>
              <a:rPr lang="zh-CN" altLang="en-US" sz="2800" b="1">
                <a:solidFill>
                  <a:schemeClr val="accent2"/>
                </a:solidFill>
                <a:latin typeface="楷体_GB2312" pitchFamily="49" charset="-122"/>
                <a:ea typeface="楷体_GB2312" pitchFamily="49" charset="-122"/>
              </a:rPr>
              <a:t>）在一年所走的距离叫</a:t>
            </a:r>
            <a:r>
              <a:rPr lang="en-US" altLang="zh-CN" sz="2800" b="1">
                <a:solidFill>
                  <a:schemeClr val="accent2"/>
                </a:solidFill>
                <a:latin typeface="楷体_GB2312" pitchFamily="49" charset="-122"/>
                <a:ea typeface="楷体_GB2312" pitchFamily="49" charset="-122"/>
              </a:rPr>
              <a:t>1</a:t>
            </a:r>
            <a:r>
              <a:rPr lang="zh-CN" altLang="en-US" sz="2800" b="1">
                <a:solidFill>
                  <a:schemeClr val="accent2"/>
                </a:solidFill>
                <a:latin typeface="楷体_GB2312" pitchFamily="49" charset="-122"/>
                <a:ea typeface="楷体_GB2312" pitchFamily="49" charset="-122"/>
              </a:rPr>
              <a:t>光年</a:t>
            </a:r>
            <a:r>
              <a:rPr lang="en-US" altLang="zh-CN" sz="2800" b="1">
                <a:solidFill>
                  <a:schemeClr val="accent2"/>
                </a:solidFill>
                <a:latin typeface="楷体_GB2312" pitchFamily="49" charset="-122"/>
                <a:ea typeface="楷体_GB2312" pitchFamily="49" charset="-122"/>
              </a:rPr>
              <a:t>(Ly)</a:t>
            </a:r>
            <a:r>
              <a:rPr lang="zh-CN" altLang="en-US" sz="2800" b="1">
                <a:solidFill>
                  <a:schemeClr val="accent2"/>
                </a:solidFill>
                <a:latin typeface="楷体_GB2312" pitchFamily="49" charset="-122"/>
                <a:ea typeface="楷体_GB2312" pitchFamily="49" charset="-122"/>
              </a:rPr>
              <a:t>， </a:t>
            </a:r>
          </a:p>
          <a:p>
            <a:pPr eaLnBrk="1" hangingPunct="1">
              <a:lnSpc>
                <a:spcPct val="120000"/>
              </a:lnSpc>
            </a:pPr>
            <a:r>
              <a:rPr lang="en-US" altLang="zh-CN" sz="2800" b="1">
                <a:solidFill>
                  <a:schemeClr val="accent2"/>
                </a:solidFill>
                <a:latin typeface="楷体_GB2312" pitchFamily="49" charset="-122"/>
                <a:ea typeface="楷体_GB2312" pitchFamily="49" charset="-122"/>
              </a:rPr>
              <a:t>1Ly=9.46 ×10</a:t>
            </a:r>
            <a:r>
              <a:rPr lang="en-US" altLang="zh-CN" sz="2800" b="1" baseline="30000">
                <a:solidFill>
                  <a:schemeClr val="accent2"/>
                </a:solidFill>
                <a:latin typeface="楷体_GB2312" pitchFamily="49" charset="-122"/>
                <a:ea typeface="楷体_GB2312" pitchFamily="49" charset="-122"/>
              </a:rPr>
              <a:t>12</a:t>
            </a:r>
            <a:r>
              <a:rPr lang="en-US" altLang="zh-CN" sz="2800" b="1">
                <a:solidFill>
                  <a:schemeClr val="accent2"/>
                </a:solidFill>
                <a:latin typeface="楷体_GB2312" pitchFamily="49" charset="-122"/>
                <a:ea typeface="楷体_GB2312" pitchFamily="49" charset="-122"/>
              </a:rPr>
              <a:t>km</a:t>
            </a:r>
          </a:p>
          <a:p>
            <a:pPr eaLnBrk="1" hangingPunct="1">
              <a:lnSpc>
                <a:spcPct val="120000"/>
              </a:lnSpc>
            </a:pP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约</a:t>
            </a:r>
            <a:r>
              <a:rPr lang="en-US" altLang="zh-CN" sz="2800" b="1">
                <a:solidFill>
                  <a:schemeClr val="accent2"/>
                </a:solidFill>
                <a:latin typeface="楷体_GB2312" pitchFamily="49" charset="-122"/>
                <a:ea typeface="楷体_GB2312" pitchFamily="49" charset="-122"/>
              </a:rPr>
              <a:t>10</a:t>
            </a:r>
            <a:r>
              <a:rPr lang="zh-CN" altLang="en-US" sz="2800" b="1">
                <a:solidFill>
                  <a:schemeClr val="accent2"/>
                </a:solidFill>
                <a:latin typeface="楷体_GB2312" pitchFamily="49" charset="-122"/>
                <a:ea typeface="楷体_GB2312" pitchFamily="49" charset="-122"/>
              </a:rPr>
              <a:t>万亿</a:t>
            </a:r>
            <a:r>
              <a:rPr lang="en-US" altLang="zh-CN" sz="2800" b="1">
                <a:solidFill>
                  <a:schemeClr val="accent2"/>
                </a:solidFill>
                <a:latin typeface="楷体_GB2312" pitchFamily="49" charset="-122"/>
                <a:ea typeface="楷体_GB2312" pitchFamily="49" charset="-122"/>
              </a:rPr>
              <a:t>km) </a:t>
            </a:r>
          </a:p>
        </p:txBody>
      </p:sp>
      <p:pic>
        <p:nvPicPr>
          <p:cNvPr id="45059" name="Picture 4">
            <a:extLst>
              <a:ext uri="{FF2B5EF4-FFF2-40B4-BE49-F238E27FC236}">
                <a16:creationId xmlns:a16="http://schemas.microsoft.com/office/drawing/2014/main" id="{6866C8C9-5A5C-44F3-A307-FFFC14F52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0"/>
            <a:ext cx="6354762"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D0FC1C1F-F595-44FE-BBD1-F5C6EADCEE24}"/>
              </a:ext>
            </a:extLst>
          </p:cNvPr>
          <p:cNvSpPr>
            <a:spLocks noGrp="1" noChangeArrowheads="1"/>
          </p:cNvSpPr>
          <p:nvPr>
            <p:ph idx="1"/>
          </p:nvPr>
        </p:nvSpPr>
        <p:spPr>
          <a:xfrm>
            <a:off x="-252413" y="1268413"/>
            <a:ext cx="9144001" cy="4581525"/>
          </a:xfrm>
        </p:spPr>
        <p:txBody>
          <a:bodyPr/>
          <a:lstStyle/>
          <a:p>
            <a:pPr eaLnBrk="1" hangingPunct="1">
              <a:buFontTx/>
              <a:buNone/>
            </a:pPr>
            <a:r>
              <a:rPr lang="zh-CN" altLang="en-US"/>
              <a:t>   </a:t>
            </a:r>
          </a:p>
          <a:p>
            <a:pPr eaLnBrk="1" hangingPunct="1">
              <a:buFontTx/>
              <a:buNone/>
            </a:pPr>
            <a:r>
              <a:rPr lang="zh-CN" altLang="en-US"/>
              <a:t>     </a:t>
            </a:r>
            <a:r>
              <a:rPr lang="zh-CN" altLang="en-US" sz="3600" b="1">
                <a:solidFill>
                  <a:schemeClr val="accent2"/>
                </a:solidFill>
                <a:latin typeface="楷体_GB2312" pitchFamily="49" charset="-122"/>
                <a:ea typeface="楷体_GB2312" pitchFamily="49" charset="-122"/>
              </a:rPr>
              <a:t>中国是世界上天文学发展最早的国家之一。</a:t>
            </a:r>
          </a:p>
          <a:p>
            <a:pPr eaLnBrk="1" hangingPunct="1">
              <a:buFontTx/>
              <a:buNone/>
            </a:pPr>
            <a:endParaRPr lang="zh-CN" altLang="en-US" sz="3600" b="1">
              <a:solidFill>
                <a:schemeClr val="accent2"/>
              </a:solidFill>
              <a:latin typeface="楷体_GB2312" pitchFamily="49" charset="-122"/>
              <a:ea typeface="楷体_GB2312" pitchFamily="49" charset="-122"/>
            </a:endParaRPr>
          </a:p>
          <a:p>
            <a:pPr eaLnBrk="1" hangingPunct="1">
              <a:buFontTx/>
              <a:buNone/>
            </a:pPr>
            <a:r>
              <a:rPr lang="zh-CN" altLang="en-US" sz="3600" b="1">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它萌芽于新石器时代，可以追溯到</a:t>
            </a:r>
            <a:r>
              <a:rPr lang="en-US" altLang="zh-CN" b="1">
                <a:solidFill>
                  <a:schemeClr val="accent2"/>
                </a:solidFill>
                <a:latin typeface="楷体_GB2312" pitchFamily="49" charset="-122"/>
                <a:ea typeface="楷体_GB2312" pitchFamily="49" charset="-122"/>
              </a:rPr>
              <a:t>4500</a:t>
            </a:r>
            <a:r>
              <a:rPr lang="zh-CN" altLang="en-US" b="1">
                <a:solidFill>
                  <a:schemeClr val="accent2"/>
                </a:solidFill>
                <a:latin typeface="楷体_GB2312" pitchFamily="49" charset="-122"/>
                <a:ea typeface="楷体_GB2312" pitchFamily="49" charset="-122"/>
              </a:rPr>
              <a:t>年以前，至战国秦汉期间（公元前</a:t>
            </a:r>
            <a:r>
              <a:rPr lang="en-US" altLang="zh-CN" b="1">
                <a:solidFill>
                  <a:schemeClr val="accent2"/>
                </a:solidFill>
                <a:latin typeface="楷体_GB2312" pitchFamily="49" charset="-122"/>
                <a:ea typeface="楷体_GB2312" pitchFamily="49" charset="-122"/>
              </a:rPr>
              <a:t>475</a:t>
            </a:r>
            <a:r>
              <a:rPr lang="zh-CN" altLang="en-US" b="1">
                <a:solidFill>
                  <a:schemeClr val="accent2"/>
                </a:solidFill>
                <a:latin typeface="楷体_GB2312" pitchFamily="49" charset="-122"/>
                <a:ea typeface="楷体_GB2312" pitchFamily="49" charset="-122"/>
              </a:rPr>
              <a:t>年～公元</a:t>
            </a:r>
            <a:r>
              <a:rPr lang="en-US" altLang="zh-CN" b="1">
                <a:solidFill>
                  <a:schemeClr val="accent2"/>
                </a:solidFill>
                <a:latin typeface="楷体_GB2312" pitchFamily="49" charset="-122"/>
                <a:ea typeface="楷体_GB2312" pitchFamily="49" charset="-122"/>
              </a:rPr>
              <a:t>220</a:t>
            </a:r>
            <a:r>
              <a:rPr lang="zh-CN" altLang="en-US" b="1">
                <a:solidFill>
                  <a:schemeClr val="accent2"/>
                </a:solidFill>
                <a:latin typeface="楷体_GB2312" pitchFamily="49" charset="-122"/>
                <a:ea typeface="楷体_GB2312" pitchFamily="49" charset="-122"/>
              </a:rPr>
              <a:t>年）形成了以</a:t>
            </a:r>
            <a:r>
              <a:rPr lang="zh-CN" altLang="en-US" b="1">
                <a:solidFill>
                  <a:srgbClr val="FF5050"/>
                </a:solidFill>
                <a:latin typeface="楷体_GB2312" pitchFamily="49" charset="-122"/>
                <a:ea typeface="楷体_GB2312" pitchFamily="49" charset="-122"/>
              </a:rPr>
              <a:t>历法</a:t>
            </a:r>
            <a:r>
              <a:rPr lang="zh-CN" altLang="en-US" b="1">
                <a:solidFill>
                  <a:schemeClr val="accent2"/>
                </a:solidFill>
                <a:latin typeface="楷体_GB2312" pitchFamily="49" charset="-122"/>
                <a:ea typeface="楷体_GB2312" pitchFamily="49" charset="-122"/>
              </a:rPr>
              <a:t>和</a:t>
            </a:r>
            <a:r>
              <a:rPr lang="zh-CN" altLang="en-US" b="1">
                <a:solidFill>
                  <a:srgbClr val="FF5050"/>
                </a:solidFill>
                <a:latin typeface="楷体_GB2312" pitchFamily="49" charset="-122"/>
                <a:ea typeface="楷体_GB2312" pitchFamily="49" charset="-122"/>
              </a:rPr>
              <a:t>天象观测</a:t>
            </a:r>
            <a:r>
              <a:rPr lang="zh-CN" altLang="en-US" b="1">
                <a:solidFill>
                  <a:schemeClr val="accent2"/>
                </a:solidFill>
                <a:latin typeface="楷体_GB2312" pitchFamily="49" charset="-122"/>
                <a:ea typeface="楷体_GB2312" pitchFamily="49" charset="-122"/>
              </a:rPr>
              <a:t>为中心的完整而富有特色的体系。</a:t>
            </a:r>
          </a:p>
        </p:txBody>
      </p:sp>
      <p:sp>
        <p:nvSpPr>
          <p:cNvPr id="10243" name="Rectangle 3">
            <a:extLst>
              <a:ext uri="{FF2B5EF4-FFF2-40B4-BE49-F238E27FC236}">
                <a16:creationId xmlns:a16="http://schemas.microsoft.com/office/drawing/2014/main" id="{EF619E28-D341-4E46-937A-B237AE03DE24}"/>
              </a:ext>
            </a:extLst>
          </p:cNvPr>
          <p:cNvSpPr>
            <a:spLocks noChangeArrowheads="1"/>
          </p:cNvSpPr>
          <p:nvPr/>
        </p:nvSpPr>
        <p:spPr bwMode="auto">
          <a:xfrm>
            <a:off x="2124075" y="620713"/>
            <a:ext cx="49863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en-US" altLang="zh-CN" sz="4000" b="1">
                <a:solidFill>
                  <a:schemeClr val="accent2"/>
                </a:solidFill>
                <a:latin typeface="宋体" panose="02010600030101010101" pitchFamily="2" charset="-122"/>
                <a:sym typeface="Arial" panose="020B0604020202020204" pitchFamily="34" charset="0"/>
              </a:rPr>
              <a:t>§1.1 </a:t>
            </a:r>
            <a:r>
              <a:rPr lang="zh-CN" altLang="en-US" sz="4000" b="1">
                <a:solidFill>
                  <a:schemeClr val="accent2"/>
                </a:solidFill>
                <a:latin typeface="宋体" panose="02010600030101010101" pitchFamily="2" charset="-122"/>
                <a:sym typeface="Arial" panose="020B0604020202020204" pitchFamily="34" charset="0"/>
              </a:rPr>
              <a:t>中外</a:t>
            </a:r>
            <a:r>
              <a:rPr lang="zh-CN" altLang="en-US" sz="4000" b="1">
                <a:solidFill>
                  <a:schemeClr val="accent2"/>
                </a:solidFill>
                <a:latin typeface="Times New Roman" panose="02020603050405020304" pitchFamily="18" charset="0"/>
              </a:rPr>
              <a:t>天文学史</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467E7323-8034-4C5C-9754-C3D6FB55A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775" y="0"/>
            <a:ext cx="5737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499" name="Text Box 3">
            <a:extLst>
              <a:ext uri="{FF2B5EF4-FFF2-40B4-BE49-F238E27FC236}">
                <a16:creationId xmlns:a16="http://schemas.microsoft.com/office/drawing/2014/main" id="{ABB32118-74AB-40D8-9315-19F3CA161A30}"/>
              </a:ext>
            </a:extLst>
          </p:cNvPr>
          <p:cNvSpPr txBox="1">
            <a:spLocks noChangeArrowheads="1"/>
          </p:cNvSpPr>
          <p:nvPr/>
        </p:nvSpPr>
        <p:spPr bwMode="auto">
          <a:xfrm>
            <a:off x="0" y="152400"/>
            <a:ext cx="3429000" cy="6665913"/>
          </a:xfrm>
          <a:prstGeom prst="rect">
            <a:avLst/>
          </a:prstGeom>
          <a:noFill/>
          <a:ln w="9525">
            <a:noFill/>
            <a:miter lim="800000"/>
          </a:ln>
          <a:effectLst/>
        </p:spPr>
        <p:txBody>
          <a:bodyPr>
            <a:spAutoFit/>
          </a:bodyPr>
          <a:lstStyle/>
          <a:p>
            <a:pPr>
              <a:defRPr/>
            </a:pPr>
            <a:r>
              <a:rPr lang="zh-CN" altLang="zh-CN" sz="2800" b="1">
                <a:solidFill>
                  <a:schemeClr val="accent2"/>
                </a:solidFill>
                <a:effectLst>
                  <a:outerShdw blurRad="38100" dist="38100" dir="2700000" algn="tl">
                    <a:srgbClr val="C0C0C0"/>
                  </a:outerShdw>
                </a:effectLst>
                <a:latin typeface="楷体_GB2312" pitchFamily="49" charset="-122"/>
                <a:ea typeface="楷体_GB2312" pitchFamily="49" charset="-122"/>
              </a:rPr>
              <a:t>人类的家园</a:t>
            </a:r>
            <a:r>
              <a:rPr lang="zh-CN" altLang="zh-CN" sz="2800" b="1">
                <a:solidFill>
                  <a:schemeClr val="accent2"/>
                </a:solidFill>
                <a:effectLst>
                  <a:outerShdw blurRad="38100" dist="38100" dir="2700000" algn="tl">
                    <a:srgbClr val="C0C0C0"/>
                  </a:outerShdw>
                </a:effectLst>
                <a:latin typeface="Times New Roman" pitchFamily="18" charset="0"/>
                <a:ea typeface="楷体_GB2312" pitchFamily="49" charset="-122"/>
              </a:rPr>
              <a:t>—</a:t>
            </a:r>
            <a:r>
              <a:rPr lang="zh-CN" altLang="zh-CN" sz="2800" b="1">
                <a:solidFill>
                  <a:schemeClr val="accent2"/>
                </a:solidFill>
                <a:effectLst>
                  <a:outerShdw blurRad="38100" dist="38100" dir="2700000" algn="tl">
                    <a:srgbClr val="C0C0C0"/>
                  </a:outerShdw>
                </a:effectLst>
                <a:latin typeface="楷体_GB2312" pitchFamily="49" charset="-122"/>
                <a:ea typeface="楷体_GB2312" pitchFamily="49" charset="-122"/>
              </a:rPr>
              <a:t>地球</a:t>
            </a:r>
          </a:p>
          <a:p>
            <a:pPr>
              <a:lnSpc>
                <a:spcPct val="105000"/>
              </a:lnSpc>
              <a:defRPr/>
            </a:pPr>
            <a:r>
              <a:rPr lang="zh-CN" altLang="en-US" sz="1800" b="1">
                <a:solidFill>
                  <a:schemeClr val="accent2"/>
                </a:solidFill>
                <a:latin typeface="楷体_GB2312" pitchFamily="49" charset="-122"/>
                <a:ea typeface="楷体_GB2312" pitchFamily="49" charset="-122"/>
              </a:rPr>
              <a:t>地球</a:t>
            </a:r>
            <a:r>
              <a:rPr lang="en-US" altLang="zh-CN" sz="1800" b="1">
                <a:solidFill>
                  <a:schemeClr val="accent2"/>
                </a:solidFill>
                <a:latin typeface="楷体_GB2312" pitchFamily="49" charset="-122"/>
                <a:ea typeface="楷体_GB2312" pitchFamily="49" charset="-122"/>
              </a:rPr>
              <a:t>(Earth)</a:t>
            </a:r>
            <a:r>
              <a:rPr lang="zh-CN" altLang="en-US" sz="1800" b="1">
                <a:solidFill>
                  <a:schemeClr val="accent2"/>
                </a:solidFill>
                <a:latin typeface="楷体_GB2312" pitchFamily="49" charset="-122"/>
                <a:ea typeface="楷体_GB2312" pitchFamily="49" charset="-122"/>
              </a:rPr>
              <a:t>诞生于</a:t>
            </a:r>
            <a:r>
              <a:rPr lang="en-US" altLang="zh-CN" sz="1800" b="1">
                <a:solidFill>
                  <a:schemeClr val="accent2"/>
                </a:solidFill>
                <a:latin typeface="楷体_GB2312" pitchFamily="49" charset="-122"/>
                <a:ea typeface="楷体_GB2312" pitchFamily="49" charset="-122"/>
              </a:rPr>
              <a:t>46</a:t>
            </a:r>
            <a:r>
              <a:rPr lang="zh-CN" altLang="en-US" sz="1800" b="1">
                <a:solidFill>
                  <a:schemeClr val="accent2"/>
                </a:solidFill>
                <a:latin typeface="楷体_GB2312" pitchFamily="49" charset="-122"/>
                <a:ea typeface="楷体_GB2312" pitchFamily="49" charset="-122"/>
              </a:rPr>
              <a:t>亿年前，是目前所知唯一有生命存在的星球。地球离太阳的距离大约是</a:t>
            </a:r>
            <a:r>
              <a:rPr lang="en-US" altLang="zh-CN" sz="1800" b="1">
                <a:solidFill>
                  <a:schemeClr val="accent2"/>
                </a:solidFill>
                <a:latin typeface="楷体_GB2312" pitchFamily="49" charset="-122"/>
                <a:ea typeface="楷体_GB2312" pitchFamily="49" charset="-122"/>
              </a:rPr>
              <a:t>1.5×10</a:t>
            </a:r>
            <a:r>
              <a:rPr lang="en-US" altLang="zh-CN" sz="1800" b="1" baseline="30000">
                <a:solidFill>
                  <a:schemeClr val="accent2"/>
                </a:solidFill>
                <a:latin typeface="楷体_GB2312" pitchFamily="49" charset="-122"/>
                <a:ea typeface="楷体_GB2312" pitchFamily="49" charset="-122"/>
              </a:rPr>
              <a:t>8</a:t>
            </a:r>
            <a:r>
              <a:rPr lang="en-US" altLang="zh-CN" sz="1800" b="1">
                <a:solidFill>
                  <a:schemeClr val="accent2"/>
                </a:solidFill>
                <a:latin typeface="楷体_GB2312" pitchFamily="49" charset="-122"/>
                <a:ea typeface="楷体_GB2312" pitchFamily="49" charset="-122"/>
              </a:rPr>
              <a:t>km</a:t>
            </a:r>
            <a:r>
              <a:rPr lang="zh-CN" altLang="en-US" sz="1800" b="1">
                <a:solidFill>
                  <a:schemeClr val="accent2"/>
                </a:solidFill>
                <a:latin typeface="楷体_GB2312" pitchFamily="49" charset="-122"/>
                <a:ea typeface="楷体_GB2312" pitchFamily="49" charset="-122"/>
              </a:rPr>
              <a:t>。</a:t>
            </a:r>
            <a:r>
              <a:rPr lang="en-US" altLang="zh-CN" sz="1800" b="1">
                <a:solidFill>
                  <a:schemeClr val="accent2"/>
                </a:solidFill>
                <a:latin typeface="楷体_GB2312" pitchFamily="49" charset="-122"/>
                <a:ea typeface="楷体_GB2312" pitchFamily="49" charset="-122"/>
              </a:rPr>
              <a:t>365.256</a:t>
            </a:r>
            <a:r>
              <a:rPr lang="zh-CN" altLang="en-US" sz="1800" b="1">
                <a:solidFill>
                  <a:schemeClr val="accent2"/>
                </a:solidFill>
                <a:latin typeface="楷体_GB2312" pitchFamily="49" charset="-122"/>
                <a:ea typeface="楷体_GB2312" pitchFamily="49" charset="-122"/>
              </a:rPr>
              <a:t>天绕行太阳一周，并用</a:t>
            </a:r>
            <a:r>
              <a:rPr lang="en-US" altLang="zh-CN" sz="1800" b="1">
                <a:solidFill>
                  <a:schemeClr val="accent2"/>
                </a:solidFill>
                <a:latin typeface="楷体_GB2312" pitchFamily="49" charset="-122"/>
                <a:ea typeface="楷体_GB2312" pitchFamily="49" charset="-122"/>
              </a:rPr>
              <a:t>23.9</a:t>
            </a:r>
            <a:r>
              <a:rPr lang="zh-CN" altLang="en-US" sz="1800" b="1">
                <a:solidFill>
                  <a:schemeClr val="accent2"/>
                </a:solidFill>
                <a:latin typeface="楷体_GB2312" pitchFamily="49" charset="-122"/>
                <a:ea typeface="楷体_GB2312" pitchFamily="49" charset="-122"/>
              </a:rPr>
              <a:t>小时自转一圈。半径是</a:t>
            </a:r>
            <a:r>
              <a:rPr lang="en-US" altLang="zh-CN" sz="1800" b="1">
                <a:solidFill>
                  <a:schemeClr val="accent2"/>
                </a:solidFill>
                <a:latin typeface="楷体_GB2312" pitchFamily="49" charset="-122"/>
                <a:ea typeface="楷体_GB2312" pitchFamily="49" charset="-122"/>
              </a:rPr>
              <a:t>6378km</a:t>
            </a:r>
            <a:r>
              <a:rPr lang="zh-CN" altLang="en-US" sz="1800" b="1">
                <a:solidFill>
                  <a:schemeClr val="accent2"/>
                </a:solidFill>
                <a:latin typeface="楷体_GB2312" pitchFamily="49" charset="-122"/>
                <a:ea typeface="楷体_GB2312" pitchFamily="49" charset="-122"/>
              </a:rPr>
              <a:t>，在地球强大引力作用下，形成数千米的大气层，它使地表温度趋于恒定。大气层不仅为我们提供丰富的氧气，还能阻挡某些宇宙辐射，为人们提供了一个安全的生存空间。</a:t>
            </a:r>
          </a:p>
        </p:txBody>
      </p:sp>
      <p:pic>
        <p:nvPicPr>
          <p:cNvPr id="46084" name="Picture 4" descr="earth">
            <a:extLst>
              <a:ext uri="{FF2B5EF4-FFF2-40B4-BE49-F238E27FC236}">
                <a16:creationId xmlns:a16="http://schemas.microsoft.com/office/drawing/2014/main" id="{9276016D-C708-4217-99B5-E54B60601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25" y="404813"/>
            <a:ext cx="57308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234499"/>
                                        </p:tgtEl>
                                        <p:attrNameLst>
                                          <p:attrName>style.visibility</p:attrName>
                                        </p:attrNameLst>
                                      </p:cBhvr>
                                      <p:to>
                                        <p:strVal val="visible"/>
                                      </p:to>
                                    </p:set>
                                    <p:animEffect transition="in" filter="wipe(up)">
                                      <p:cBhvr>
                                        <p:cTn id="7" dur="500"/>
                                        <p:tgtEl>
                                          <p:spTgt spid="234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1BDAC95C-4407-4AD6-8D46-673E725A67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50" y="0"/>
            <a:ext cx="5746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3">
            <a:extLst>
              <a:ext uri="{FF2B5EF4-FFF2-40B4-BE49-F238E27FC236}">
                <a16:creationId xmlns:a16="http://schemas.microsoft.com/office/drawing/2014/main" id="{D6605FDA-318E-4654-BCAA-519581E016C0}"/>
              </a:ext>
            </a:extLst>
          </p:cNvPr>
          <p:cNvSpPr>
            <a:spLocks noChangeArrowheads="1"/>
          </p:cNvSpPr>
          <p:nvPr/>
        </p:nvSpPr>
        <p:spPr bwMode="auto">
          <a:xfrm>
            <a:off x="179388" y="0"/>
            <a:ext cx="3173412"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2800" b="1">
                <a:solidFill>
                  <a:schemeClr val="accent2"/>
                </a:solidFill>
                <a:latin typeface="Times New Roman" panose="02020603050405020304" pitchFamily="18" charset="0"/>
              </a:rPr>
              <a:t>         </a:t>
            </a:r>
            <a:r>
              <a:rPr lang="zh-CN" altLang="en-US" sz="2800" b="1">
                <a:solidFill>
                  <a:schemeClr val="accent2"/>
                </a:solidFill>
                <a:latin typeface="楷体_GB2312" pitchFamily="49" charset="-122"/>
                <a:ea typeface="楷体_GB2312" pitchFamily="49" charset="-122"/>
              </a:rPr>
              <a:t>太阳</a:t>
            </a:r>
          </a:p>
          <a:p>
            <a:pPr algn="just" eaLnBrk="1" hangingPunct="1">
              <a:lnSpc>
                <a:spcPct val="120000"/>
              </a:lnSpc>
            </a:pPr>
            <a:r>
              <a:rPr lang="zh-CN" altLang="en-US" sz="1800" b="1" baseline="-25000">
                <a:solidFill>
                  <a:srgbClr val="FF9966"/>
                </a:solidFill>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太阳处于太阳系的中心，是太阳系的主宰。它的质量占太阳系总质量的</a:t>
            </a:r>
            <a:r>
              <a:rPr lang="en-US" altLang="zh-CN" sz="1800" b="1">
                <a:solidFill>
                  <a:schemeClr val="accent2"/>
                </a:solidFill>
                <a:latin typeface="楷体_GB2312" pitchFamily="49" charset="-122"/>
                <a:ea typeface="楷体_GB2312" pitchFamily="49" charset="-122"/>
              </a:rPr>
              <a:t>99.865</a:t>
            </a:r>
            <a:r>
              <a:rPr lang="zh-CN" altLang="en-US" sz="1800" b="1">
                <a:solidFill>
                  <a:schemeClr val="accent2"/>
                </a:solidFill>
                <a:latin typeface="楷体_GB2312" pitchFamily="49" charset="-122"/>
                <a:ea typeface="楷体_GB2312" pitchFamily="49" charset="-122"/>
              </a:rPr>
              <a:t>％</a:t>
            </a:r>
            <a:r>
              <a:rPr lang="en-US" altLang="zh-CN" sz="1800" b="1">
                <a:solidFill>
                  <a:schemeClr val="accent2"/>
                </a:solidFill>
                <a:latin typeface="楷体_GB2312" pitchFamily="49" charset="-122"/>
                <a:ea typeface="楷体_GB2312" pitchFamily="49" charset="-122"/>
              </a:rPr>
              <a:t>,</a:t>
            </a:r>
            <a:r>
              <a:rPr lang="zh-CN" altLang="en-US" sz="1800" b="1">
                <a:solidFill>
                  <a:schemeClr val="accent2"/>
                </a:solidFill>
                <a:latin typeface="楷体_GB2312" pitchFamily="49" charset="-122"/>
                <a:ea typeface="楷体_GB2312" pitchFamily="49" charset="-122"/>
              </a:rPr>
              <a:t>所以它有足够强大的吸引力，带领它大大小小的成员围着自己不停地旋转。太阳在广阔的恒星世界中是一颗中等质量的普通恒星，也是我们唯一能观测到表面细节的恒星。表面温度约为</a:t>
            </a:r>
            <a:r>
              <a:rPr lang="en-US" altLang="zh-CN" sz="1800" b="1">
                <a:solidFill>
                  <a:schemeClr val="accent2"/>
                </a:solidFill>
                <a:latin typeface="楷体_GB2312" pitchFamily="49" charset="-122"/>
                <a:ea typeface="楷体_GB2312" pitchFamily="49" charset="-122"/>
              </a:rPr>
              <a:t>5700K</a:t>
            </a:r>
            <a:r>
              <a:rPr lang="zh-CN" altLang="en-US" sz="1800" b="1">
                <a:solidFill>
                  <a:schemeClr val="accent2"/>
                </a:solidFill>
                <a:latin typeface="楷体_GB2312" pitchFamily="49" charset="-122"/>
                <a:ea typeface="楷体_GB2312" pitchFamily="49" charset="-122"/>
              </a:rPr>
              <a:t>。</a:t>
            </a:r>
          </a:p>
        </p:txBody>
      </p:sp>
      <p:pic>
        <p:nvPicPr>
          <p:cNvPr id="47108" name="Picture 4">
            <a:extLst>
              <a:ext uri="{FF2B5EF4-FFF2-40B4-BE49-F238E27FC236}">
                <a16:creationId xmlns:a16="http://schemas.microsoft.com/office/drawing/2014/main" id="{E76DADCD-FB02-494D-9DE6-C69FCA611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620713"/>
            <a:ext cx="5724525"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小行星轨道">
            <a:extLst>
              <a:ext uri="{FF2B5EF4-FFF2-40B4-BE49-F238E27FC236}">
                <a16:creationId xmlns:a16="http://schemas.microsoft.com/office/drawing/2014/main" id="{BAF47CAE-A8F2-475C-8620-2E6E742C0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0"/>
            <a:ext cx="86106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1" name="Text Box 3">
            <a:extLst>
              <a:ext uri="{FF2B5EF4-FFF2-40B4-BE49-F238E27FC236}">
                <a16:creationId xmlns:a16="http://schemas.microsoft.com/office/drawing/2014/main" id="{BBD619F0-CA0F-4534-B8D1-B21E0C3284C3}"/>
              </a:ext>
            </a:extLst>
          </p:cNvPr>
          <p:cNvSpPr txBox="1">
            <a:spLocks noChangeArrowheads="1"/>
          </p:cNvSpPr>
          <p:nvPr/>
        </p:nvSpPr>
        <p:spPr bwMode="auto">
          <a:xfrm>
            <a:off x="3419475" y="5300663"/>
            <a:ext cx="5245100" cy="701675"/>
          </a:xfrm>
          <a:prstGeom prst="rect">
            <a:avLst/>
          </a:prstGeom>
          <a:noFill/>
          <a:ln w="9525">
            <a:noFill/>
            <a:miter lim="800000"/>
          </a:ln>
          <a:effectLst/>
        </p:spPr>
        <p:txBody>
          <a:bodyPr wrap="none">
            <a:spAutoFit/>
          </a:bodyPr>
          <a:lstStyle/>
          <a:p>
            <a:pPr>
              <a:buFontTx/>
              <a:buNone/>
              <a:defRPr/>
            </a:pPr>
            <a:r>
              <a:rPr lang="zh-CN" altLang="en-US" sz="2000" b="1">
                <a:solidFill>
                  <a:schemeClr val="bg1"/>
                </a:solidFill>
                <a:latin typeface="Verdana" pitchFamily="34" charset="0"/>
              </a:rPr>
              <a:t>日地平均距离</a:t>
            </a:r>
            <a:r>
              <a:rPr lang="en-US" altLang="zh-CN" sz="2000" b="1">
                <a:solidFill>
                  <a:schemeClr val="bg1"/>
                </a:solidFill>
                <a:latin typeface="Verdana" pitchFamily="34" charset="0"/>
              </a:rPr>
              <a:t>=1.5</a:t>
            </a:r>
            <a:r>
              <a:rPr lang="en-US" altLang="zh-CN" sz="2000" b="1">
                <a:solidFill>
                  <a:schemeClr val="bg1"/>
                </a:solidFill>
                <a:effectLst>
                  <a:outerShdw blurRad="38100" dist="38100" dir="2700000" algn="tl">
                    <a:srgbClr val="C0C0C0"/>
                  </a:outerShdw>
                </a:effectLst>
                <a:latin typeface="Verdana" pitchFamily="34" charset="0"/>
              </a:rPr>
              <a:t>×</a:t>
            </a:r>
            <a:r>
              <a:rPr lang="en-US" altLang="zh-CN" sz="2000" b="1">
                <a:solidFill>
                  <a:schemeClr val="bg1"/>
                </a:solidFill>
                <a:latin typeface="Verdana" pitchFamily="34" charset="0"/>
              </a:rPr>
              <a:t>10</a:t>
            </a:r>
            <a:r>
              <a:rPr lang="en-US" altLang="zh-CN" sz="2000" b="1" baseline="30000">
                <a:solidFill>
                  <a:schemeClr val="bg1"/>
                </a:solidFill>
                <a:latin typeface="Verdana" pitchFamily="34" charset="0"/>
              </a:rPr>
              <a:t>8</a:t>
            </a:r>
            <a:r>
              <a:rPr lang="en-US" altLang="zh-CN" sz="2000" b="1">
                <a:solidFill>
                  <a:schemeClr val="bg1"/>
                </a:solidFill>
                <a:latin typeface="Verdana" pitchFamily="34" charset="0"/>
              </a:rPr>
              <a:t>km=1</a:t>
            </a:r>
            <a:r>
              <a:rPr lang="zh-CN" altLang="en-US" sz="2000" b="1">
                <a:solidFill>
                  <a:schemeClr val="bg1"/>
                </a:solidFill>
                <a:latin typeface="Verdana" pitchFamily="34" charset="0"/>
              </a:rPr>
              <a:t>个天文单位</a:t>
            </a:r>
          </a:p>
          <a:p>
            <a:pPr>
              <a:buFontTx/>
              <a:buNone/>
              <a:defRPr/>
            </a:pPr>
            <a:r>
              <a:rPr lang="zh-CN" altLang="en-US" sz="2000" b="1">
                <a:solidFill>
                  <a:schemeClr val="bg1"/>
                </a:solidFill>
                <a:latin typeface="Verdana" pitchFamily="34" charset="0"/>
              </a:rPr>
              <a:t>太阳到冥王星平均距离</a:t>
            </a:r>
            <a:r>
              <a:rPr lang="en-US" altLang="zh-CN" sz="2000" b="1">
                <a:solidFill>
                  <a:schemeClr val="bg1"/>
                </a:solidFill>
                <a:latin typeface="Verdana" pitchFamily="34" charset="0"/>
              </a:rPr>
              <a:t>=5.9</a:t>
            </a:r>
            <a:r>
              <a:rPr lang="en-US" altLang="zh-CN" sz="2000" b="1">
                <a:solidFill>
                  <a:schemeClr val="bg1"/>
                </a:solidFill>
                <a:effectLst>
                  <a:outerShdw blurRad="38100" dist="38100" dir="2700000" algn="tl">
                    <a:srgbClr val="C0C0C0"/>
                  </a:outerShdw>
                </a:effectLst>
                <a:latin typeface="Verdana" pitchFamily="34" charset="0"/>
              </a:rPr>
              <a:t>×</a:t>
            </a:r>
            <a:r>
              <a:rPr lang="en-US" altLang="zh-CN" sz="2000" b="1">
                <a:solidFill>
                  <a:schemeClr val="bg1"/>
                </a:solidFill>
                <a:latin typeface="Verdana" pitchFamily="34" charset="0"/>
              </a:rPr>
              <a:t>10</a:t>
            </a:r>
            <a:r>
              <a:rPr lang="en-US" altLang="zh-CN" sz="2000" b="1" baseline="30000">
                <a:solidFill>
                  <a:schemeClr val="bg1"/>
                </a:solidFill>
                <a:latin typeface="Verdana" pitchFamily="34" charset="0"/>
              </a:rPr>
              <a:t>9</a:t>
            </a:r>
            <a:r>
              <a:rPr lang="en-US" altLang="zh-CN" sz="2000" b="1">
                <a:solidFill>
                  <a:schemeClr val="bg1"/>
                </a:solidFill>
                <a:latin typeface="Verdana" pitchFamily="34" charset="0"/>
              </a:rPr>
              <a:t>km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60E1E136-8CE0-42D8-A8BC-A09FD5DD8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63" y="0"/>
            <a:ext cx="5443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3">
            <a:extLst>
              <a:ext uri="{FF2B5EF4-FFF2-40B4-BE49-F238E27FC236}">
                <a16:creationId xmlns:a16="http://schemas.microsoft.com/office/drawing/2014/main" id="{2C7A2AE1-C0C1-4722-BEA0-ABA28885DAE1}"/>
              </a:ext>
            </a:extLst>
          </p:cNvPr>
          <p:cNvSpPr>
            <a:spLocks noChangeArrowheads="1"/>
          </p:cNvSpPr>
          <p:nvPr/>
        </p:nvSpPr>
        <p:spPr bwMode="auto">
          <a:xfrm>
            <a:off x="0" y="34925"/>
            <a:ext cx="3733800" cy="682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sz="1800" b="1">
                <a:solidFill>
                  <a:schemeClr val="accent2"/>
                </a:solidFill>
                <a:latin typeface="楷体_GB2312" pitchFamily="49" charset="-122"/>
                <a:ea typeface="楷体_GB2312" pitchFamily="49" charset="-122"/>
              </a:rPr>
              <a:t>美丽的银河系里是个旋涡状的广阔天地，这里有变幻莫测的变星家族，有成千上万的奇异致密天体，大约有</a:t>
            </a:r>
            <a:r>
              <a:rPr lang="en-US" altLang="zh-CN" sz="1800" b="1">
                <a:solidFill>
                  <a:schemeClr val="accent2"/>
                </a:solidFill>
                <a:latin typeface="楷体_GB2312" pitchFamily="49" charset="-122"/>
                <a:ea typeface="楷体_GB2312" pitchFamily="49" charset="-122"/>
              </a:rPr>
              <a:t>1000</a:t>
            </a:r>
            <a:r>
              <a:rPr lang="zh-CN" altLang="en-US" sz="1800" b="1">
                <a:solidFill>
                  <a:schemeClr val="accent2"/>
                </a:solidFill>
                <a:latin typeface="楷体_GB2312" pitchFamily="49" charset="-122"/>
                <a:ea typeface="楷体_GB2312" pitchFamily="49" charset="-122"/>
              </a:rPr>
              <a:t>亿颗恒星，有数千个银河星团和球状星团、星云及无数的星际物质，组成了银河系。银河系内的所有成员都围着银河系的中心旋转，太阳同时还以每秒</a:t>
            </a:r>
            <a:r>
              <a:rPr lang="en-US" altLang="zh-CN" sz="1800" b="1">
                <a:solidFill>
                  <a:schemeClr val="accent2"/>
                </a:solidFill>
                <a:latin typeface="楷体_GB2312" pitchFamily="49" charset="-122"/>
                <a:ea typeface="楷体_GB2312" pitchFamily="49" charset="-122"/>
              </a:rPr>
              <a:t>21</a:t>
            </a:r>
            <a:r>
              <a:rPr lang="zh-CN" altLang="en-US" sz="1800" b="1">
                <a:solidFill>
                  <a:schemeClr val="accent2"/>
                </a:solidFill>
                <a:latin typeface="楷体_GB2312" pitchFamily="49" charset="-122"/>
                <a:ea typeface="楷体_GB2312" pitchFamily="49" charset="-122"/>
              </a:rPr>
              <a:t>公里的速度朝着麒麟座的方向飞驰。太阳作为一颗普通恒星，距离银河系的中心有</a:t>
            </a:r>
            <a:r>
              <a:rPr lang="en-US" altLang="zh-CN" sz="1800" b="1">
                <a:solidFill>
                  <a:schemeClr val="accent2"/>
                </a:solidFill>
                <a:latin typeface="楷体_GB2312" pitchFamily="49" charset="-122"/>
                <a:ea typeface="楷体_GB2312" pitchFamily="49" charset="-122"/>
              </a:rPr>
              <a:t>2.6</a:t>
            </a:r>
            <a:r>
              <a:rPr lang="zh-CN" altLang="en-US" sz="1800" b="1">
                <a:solidFill>
                  <a:schemeClr val="accent2"/>
                </a:solidFill>
                <a:latin typeface="楷体_GB2312" pitchFamily="49" charset="-122"/>
                <a:ea typeface="楷体_GB2312" pitchFamily="49" charset="-122"/>
              </a:rPr>
              <a:t>万光年。</a:t>
            </a:r>
          </a:p>
          <a:p>
            <a:pPr eaLnBrk="1" hangingPunct="1">
              <a:lnSpc>
                <a:spcPct val="115000"/>
              </a:lnSpc>
            </a:pPr>
            <a:r>
              <a:rPr lang="zh-CN" altLang="en-US" sz="1800" b="1">
                <a:solidFill>
                  <a:schemeClr val="accent2"/>
                </a:solidFill>
                <a:latin typeface="楷体_GB2312" pitchFamily="49" charset="-122"/>
                <a:ea typeface="楷体_GB2312" pitchFamily="49" charset="-122"/>
              </a:rPr>
              <a:t> </a:t>
            </a:r>
            <a:r>
              <a:rPr lang="en-US" altLang="zh-CN" sz="1800" b="1">
                <a:solidFill>
                  <a:schemeClr val="accent2"/>
                </a:solidFill>
                <a:latin typeface="楷体_GB2312" pitchFamily="49" charset="-122"/>
                <a:ea typeface="楷体_GB2312" pitchFamily="49" charset="-122"/>
              </a:rPr>
              <a:t>1</a:t>
            </a:r>
            <a:r>
              <a:rPr lang="zh-CN" altLang="en-US" sz="1800" b="1">
                <a:solidFill>
                  <a:schemeClr val="accent2"/>
                </a:solidFill>
                <a:latin typeface="楷体_GB2312" pitchFamily="49" charset="-122"/>
                <a:ea typeface="楷体_GB2312" pitchFamily="49" charset="-122"/>
              </a:rPr>
              <a:t>光年</a:t>
            </a:r>
            <a:r>
              <a:rPr lang="en-US" altLang="zh-CN" sz="1800" b="1">
                <a:solidFill>
                  <a:schemeClr val="accent2"/>
                </a:solidFill>
                <a:latin typeface="楷体_GB2312" pitchFamily="49" charset="-122"/>
                <a:ea typeface="楷体_GB2312" pitchFamily="49" charset="-122"/>
              </a:rPr>
              <a:t>=9.46×10</a:t>
            </a:r>
            <a:r>
              <a:rPr lang="en-US" altLang="zh-CN" sz="1800" b="1" baseline="30000">
                <a:solidFill>
                  <a:schemeClr val="accent2"/>
                </a:solidFill>
                <a:latin typeface="楷体_GB2312" pitchFamily="49" charset="-122"/>
                <a:ea typeface="楷体_GB2312" pitchFamily="49" charset="-122"/>
              </a:rPr>
              <a:t>12</a:t>
            </a:r>
            <a:r>
              <a:rPr lang="zh-CN" altLang="en-US" sz="1800" b="1">
                <a:solidFill>
                  <a:schemeClr val="accent2"/>
                </a:solidFill>
                <a:latin typeface="楷体_GB2312" pitchFamily="49" charset="-122"/>
                <a:ea typeface="楷体_GB2312" pitchFamily="49" charset="-122"/>
              </a:rPr>
              <a:t>千米</a:t>
            </a:r>
          </a:p>
        </p:txBody>
      </p:sp>
    </p:spTree>
  </p:cSld>
  <p:clrMapOvr>
    <a:masterClrMapping/>
  </p:clrMapOvr>
  <p:transition>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F12C9F3-B517-4436-98FF-8FD58AA69A5A}"/>
              </a:ext>
            </a:extLst>
          </p:cNvPr>
          <p:cNvSpPr>
            <a:spLocks noGrp="1" noChangeArrowheads="1"/>
          </p:cNvSpPr>
          <p:nvPr>
            <p:ph type="title"/>
          </p:nvPr>
        </p:nvSpPr>
        <p:spPr>
          <a:xfrm>
            <a:off x="0" y="0"/>
            <a:ext cx="9144000" cy="1139825"/>
          </a:xfrm>
        </p:spPr>
        <p:txBody>
          <a:bodyPr/>
          <a:lstStyle/>
          <a:p>
            <a:pPr eaLnBrk="1" hangingPunct="1">
              <a:lnSpc>
                <a:spcPct val="120000"/>
              </a:lnSpc>
            </a:pPr>
            <a:r>
              <a:rPr lang="zh-CN" altLang="en-US" sz="2800" b="1">
                <a:solidFill>
                  <a:schemeClr val="accent2"/>
                </a:solidFill>
                <a:latin typeface="楷体_GB2312" pitchFamily="49" charset="-122"/>
                <a:ea typeface="楷体_GB2312" pitchFamily="49" charset="-122"/>
              </a:rPr>
              <a:t>仙女座大星云</a:t>
            </a:r>
            <a:r>
              <a:rPr lang="en-US" altLang="zh-CN" sz="2800" b="1">
                <a:solidFill>
                  <a:schemeClr val="accent2"/>
                </a:solidFill>
                <a:latin typeface="楷体_GB2312" pitchFamily="49" charset="-122"/>
                <a:ea typeface="楷体_GB2312" pitchFamily="49" charset="-122"/>
              </a:rPr>
              <a:t>M31</a:t>
            </a:r>
            <a:r>
              <a:rPr lang="zh-CN" altLang="en-US" sz="2800">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距银河系</a:t>
            </a:r>
            <a:r>
              <a:rPr lang="en-US" altLang="zh-CN" sz="2800" b="1">
                <a:solidFill>
                  <a:schemeClr val="accent2"/>
                </a:solidFill>
                <a:latin typeface="楷体_GB2312" pitchFamily="49" charset="-122"/>
                <a:ea typeface="楷体_GB2312" pitchFamily="49" charset="-122"/>
              </a:rPr>
              <a:t>220</a:t>
            </a:r>
            <a:r>
              <a:rPr lang="zh-CN" altLang="en-US" sz="2800" b="1">
                <a:solidFill>
                  <a:schemeClr val="accent2"/>
                </a:solidFill>
                <a:latin typeface="楷体_GB2312" pitchFamily="49" charset="-122"/>
                <a:ea typeface="楷体_GB2312" pitchFamily="49" charset="-122"/>
              </a:rPr>
              <a:t>万光年，是在地球上北半球唯一能用肉眼看到的河外星系</a:t>
            </a:r>
          </a:p>
        </p:txBody>
      </p:sp>
      <p:sp>
        <p:nvSpPr>
          <p:cNvPr id="50179" name="Rectangle 3">
            <a:extLst>
              <a:ext uri="{FF2B5EF4-FFF2-40B4-BE49-F238E27FC236}">
                <a16:creationId xmlns:a16="http://schemas.microsoft.com/office/drawing/2014/main" id="{210219BA-9C0D-43C6-A4C9-D3E7FE338AF8}"/>
              </a:ext>
            </a:extLst>
          </p:cNvPr>
          <p:cNvSpPr>
            <a:spLocks noGrp="1" noChangeArrowheads="1"/>
          </p:cNvSpPr>
          <p:nvPr>
            <p:ph idx="1"/>
          </p:nvPr>
        </p:nvSpPr>
        <p:spPr/>
        <p:txBody>
          <a:bodyPr/>
          <a:lstStyle/>
          <a:p>
            <a:pPr eaLnBrk="1" hangingPunct="1"/>
            <a:endParaRPr lang="zh-CN" altLang="en-US"/>
          </a:p>
        </p:txBody>
      </p:sp>
      <p:pic>
        <p:nvPicPr>
          <p:cNvPr id="50180" name="Picture 4">
            <a:extLst>
              <a:ext uri="{FF2B5EF4-FFF2-40B4-BE49-F238E27FC236}">
                <a16:creationId xmlns:a16="http://schemas.microsoft.com/office/drawing/2014/main" id="{4EE9DE90-CE99-4D2B-BA5D-AA3D46A26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248775" cy="610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8D17E2A4-276E-493F-9062-01D8A252A703}"/>
              </a:ext>
            </a:extLst>
          </p:cNvPr>
          <p:cNvSpPr>
            <a:spLocks noChangeArrowheads="1"/>
          </p:cNvSpPr>
          <p:nvPr/>
        </p:nvSpPr>
        <p:spPr bwMode="auto">
          <a:xfrm>
            <a:off x="0" y="0"/>
            <a:ext cx="3276600" cy="642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lnSpc>
                <a:spcPct val="115000"/>
              </a:lnSpc>
            </a:pPr>
            <a:r>
              <a:rPr lang="zh-CN" altLang="en-US" sz="1800">
                <a:solidFill>
                  <a:schemeClr val="bg1"/>
                </a:solidFill>
                <a:latin typeface="Times New Roman" panose="02020603050405020304" pitchFamily="18" charset="0"/>
              </a:rPr>
              <a:t>       </a:t>
            </a:r>
            <a:r>
              <a:rPr lang="zh-CN" altLang="en-US" sz="3600" b="1">
                <a:solidFill>
                  <a:schemeClr val="accent2"/>
                </a:solidFill>
                <a:latin typeface="楷体_GB2312" pitchFamily="49" charset="-122"/>
                <a:ea typeface="楷体_GB2312" pitchFamily="49" charset="-122"/>
              </a:rPr>
              <a:t>河外星系</a:t>
            </a:r>
            <a:endParaRPr lang="en-US" altLang="zh-CN" sz="3600" b="1">
              <a:solidFill>
                <a:schemeClr val="accent2"/>
              </a:solidFill>
              <a:latin typeface="楷体_GB2312" pitchFamily="49" charset="-122"/>
              <a:ea typeface="楷体_GB2312" pitchFamily="49" charset="-122"/>
            </a:endParaRPr>
          </a:p>
          <a:p>
            <a:pPr eaLnBrk="1" hangingPunct="1">
              <a:lnSpc>
                <a:spcPct val="115000"/>
              </a:lnSpc>
            </a:pPr>
            <a:endParaRPr lang="zh-CN" altLang="en-US" sz="3600" b="1">
              <a:solidFill>
                <a:schemeClr val="accent2"/>
              </a:solidFill>
              <a:latin typeface="楷体_GB2312" pitchFamily="49" charset="-122"/>
              <a:ea typeface="楷体_GB2312" pitchFamily="49" charset="-122"/>
            </a:endParaRPr>
          </a:p>
          <a:p>
            <a:pPr eaLnBrk="1" hangingPunct="1">
              <a:lnSpc>
                <a:spcPct val="115000"/>
              </a:lnSpc>
            </a:pPr>
            <a:r>
              <a:rPr lang="zh-CN" altLang="en-US" sz="2600" b="1">
                <a:solidFill>
                  <a:schemeClr val="accent2"/>
                </a:solidFill>
                <a:latin typeface="楷体_GB2312" pitchFamily="49" charset="-122"/>
                <a:ea typeface="楷体_GB2312" pitchFamily="49" charset="-122"/>
              </a:rPr>
              <a:t>在辽阔无垠的宇宙之中，我们的银河系只是</a:t>
            </a:r>
            <a:r>
              <a:rPr lang="zh-CN" altLang="en-US" sz="2600" b="1">
                <a:solidFill>
                  <a:schemeClr val="accent2"/>
                </a:solidFill>
                <a:latin typeface="Times New Roman" panose="02020603050405020304" pitchFamily="18" charset="0"/>
                <a:ea typeface="楷体_GB2312" pitchFamily="49" charset="-122"/>
              </a:rPr>
              <a:t>“</a:t>
            </a:r>
            <a:r>
              <a:rPr lang="zh-CN" altLang="en-US" sz="2600" b="1">
                <a:solidFill>
                  <a:schemeClr val="accent2"/>
                </a:solidFill>
                <a:latin typeface="楷体_GB2312" pitchFamily="49" charset="-122"/>
                <a:ea typeface="楷体_GB2312" pitchFamily="49" charset="-122"/>
              </a:rPr>
              <a:t>沧海一粟</a:t>
            </a:r>
            <a:r>
              <a:rPr lang="zh-CN" altLang="en-US" sz="2600" b="1">
                <a:solidFill>
                  <a:schemeClr val="accent2"/>
                </a:solidFill>
                <a:latin typeface="Times New Roman" panose="02020603050405020304" pitchFamily="18" charset="0"/>
                <a:ea typeface="楷体_GB2312" pitchFamily="49" charset="-122"/>
              </a:rPr>
              <a:t>”</a:t>
            </a:r>
            <a:r>
              <a:rPr lang="zh-CN" altLang="en-US" sz="2600" b="1">
                <a:solidFill>
                  <a:schemeClr val="accent2"/>
                </a:solidFill>
                <a:latin typeface="楷体_GB2312" pitchFamily="49" charset="-122"/>
                <a:ea typeface="楷体_GB2312" pitchFamily="49" charset="-122"/>
              </a:rPr>
              <a:t>。除了银河系以外还有约</a:t>
            </a:r>
            <a:r>
              <a:rPr lang="en-US" altLang="zh-CN" sz="2600" b="1">
                <a:solidFill>
                  <a:schemeClr val="accent2"/>
                </a:solidFill>
                <a:latin typeface="楷体_GB2312" pitchFamily="49" charset="-122"/>
                <a:ea typeface="楷体_GB2312" pitchFamily="49" charset="-122"/>
              </a:rPr>
              <a:t>1200</a:t>
            </a:r>
            <a:r>
              <a:rPr lang="zh-CN" altLang="en-US" sz="2600" b="1">
                <a:solidFill>
                  <a:schemeClr val="accent2"/>
                </a:solidFill>
                <a:latin typeface="楷体_GB2312" pitchFamily="49" charset="-122"/>
                <a:ea typeface="楷体_GB2312" pitchFamily="49" charset="-122"/>
              </a:rPr>
              <a:t>亿个千姿百态的河外星系。这是</a:t>
            </a:r>
            <a:r>
              <a:rPr lang="zh-CN" altLang="en-US" sz="2600" b="1">
                <a:solidFill>
                  <a:schemeClr val="accent2"/>
                </a:solidFill>
                <a:latin typeface="Times New Roman" panose="02020603050405020304" pitchFamily="18" charset="0"/>
                <a:ea typeface="楷体_GB2312" pitchFamily="49" charset="-122"/>
              </a:rPr>
              <a:t>“</a:t>
            </a:r>
            <a:r>
              <a:rPr lang="zh-CN" altLang="en-US" sz="2600" b="1">
                <a:solidFill>
                  <a:schemeClr val="accent2"/>
                </a:solidFill>
                <a:latin typeface="楷体_GB2312" pitchFamily="49" charset="-122"/>
                <a:ea typeface="楷体_GB2312" pitchFamily="49" charset="-122"/>
              </a:rPr>
              <a:t>哈勃</a:t>
            </a:r>
            <a:r>
              <a:rPr lang="zh-CN" altLang="en-US" sz="2600" b="1">
                <a:solidFill>
                  <a:schemeClr val="accent2"/>
                </a:solidFill>
                <a:latin typeface="Times New Roman" panose="02020603050405020304" pitchFamily="18" charset="0"/>
                <a:ea typeface="楷体_GB2312" pitchFamily="49" charset="-122"/>
              </a:rPr>
              <a:t>”</a:t>
            </a:r>
            <a:r>
              <a:rPr lang="zh-CN" altLang="en-US" sz="2600" b="1">
                <a:solidFill>
                  <a:schemeClr val="accent2"/>
                </a:solidFill>
                <a:latin typeface="楷体_GB2312" pitchFamily="49" charset="-122"/>
                <a:ea typeface="楷体_GB2312" pitchFamily="49" charset="-122"/>
              </a:rPr>
              <a:t>空间望远镜拍摄的宇宙最深处的星系，每个星系都包含着千亿个恒星、行星和可能存在生命的人类。</a:t>
            </a:r>
            <a:endParaRPr lang="zh-CN" altLang="en-US" sz="1800" b="1">
              <a:solidFill>
                <a:schemeClr val="accent2"/>
              </a:solidFill>
              <a:latin typeface="楷体_GB2312" pitchFamily="49" charset="-122"/>
              <a:ea typeface="楷体_GB2312" pitchFamily="49" charset="-122"/>
            </a:endParaRPr>
          </a:p>
        </p:txBody>
      </p:sp>
      <p:pic>
        <p:nvPicPr>
          <p:cNvPr id="51203" name="Picture 4" descr="print">
            <a:extLst>
              <a:ext uri="{FF2B5EF4-FFF2-40B4-BE49-F238E27FC236}">
                <a16:creationId xmlns:a16="http://schemas.microsoft.com/office/drawing/2014/main" id="{45E07EE7-DB47-4E33-B5EF-612E23C4D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260350"/>
            <a:ext cx="5761038"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BAA7FD1-6F2E-48E5-B245-02F4E1C38E9C}"/>
              </a:ext>
            </a:extLst>
          </p:cNvPr>
          <p:cNvSpPr>
            <a:spLocks noGrp="1" noChangeArrowheads="1"/>
          </p:cNvSpPr>
          <p:nvPr>
            <p:ph type="title"/>
          </p:nvPr>
        </p:nvSpPr>
        <p:spPr>
          <a:xfrm>
            <a:off x="179388" y="188913"/>
            <a:ext cx="8785225" cy="1871662"/>
          </a:xfrm>
        </p:spPr>
        <p:txBody>
          <a:bodyPr/>
          <a:lstStyle/>
          <a:p>
            <a:pPr eaLnBrk="1" hangingPunct="1"/>
            <a:r>
              <a:rPr lang="zh-CN" altLang="en-US" sz="3600" b="1">
                <a:solidFill>
                  <a:schemeClr val="accent2"/>
                </a:solidFill>
                <a:latin typeface="楷体_GB2312" pitchFamily="49" charset="-122"/>
                <a:ea typeface="楷体_GB2312" pitchFamily="49" charset="-122"/>
              </a:rPr>
              <a:t>按照现代天文研究的结果，认为宇宙起源于一次大爆炸，并还在继续膨胀，宇宙的年龄约为</a:t>
            </a:r>
            <a:r>
              <a:rPr lang="en-US" altLang="zh-CN" sz="3600" b="1">
                <a:solidFill>
                  <a:schemeClr val="accent2"/>
                </a:solidFill>
                <a:latin typeface="楷体_GB2312" pitchFamily="49" charset="-122"/>
                <a:ea typeface="楷体_GB2312" pitchFamily="49" charset="-122"/>
              </a:rPr>
              <a:t>137</a:t>
            </a:r>
            <a:r>
              <a:rPr lang="zh-CN" altLang="en-US" sz="3600" b="1">
                <a:solidFill>
                  <a:schemeClr val="accent2"/>
                </a:solidFill>
                <a:latin typeface="楷体_GB2312" pitchFamily="49" charset="-122"/>
                <a:ea typeface="楷体_GB2312" pitchFamily="49" charset="-122"/>
              </a:rPr>
              <a:t>亿年。</a:t>
            </a:r>
          </a:p>
        </p:txBody>
      </p:sp>
      <p:sp>
        <p:nvSpPr>
          <p:cNvPr id="52227" name="Rectangle 3">
            <a:extLst>
              <a:ext uri="{FF2B5EF4-FFF2-40B4-BE49-F238E27FC236}">
                <a16:creationId xmlns:a16="http://schemas.microsoft.com/office/drawing/2014/main" id="{724B327F-32C9-4472-8374-925617239EC3}"/>
              </a:ext>
            </a:extLst>
          </p:cNvPr>
          <p:cNvSpPr>
            <a:spLocks noGrp="1" noChangeArrowheads="1"/>
          </p:cNvSpPr>
          <p:nvPr>
            <p:ph idx="1"/>
          </p:nvPr>
        </p:nvSpPr>
        <p:spPr>
          <a:xfrm>
            <a:off x="395288" y="2205038"/>
            <a:ext cx="8291512" cy="3925887"/>
          </a:xfrm>
        </p:spPr>
        <p:txBody>
          <a:bodyPr/>
          <a:lstStyle/>
          <a:p>
            <a:pPr eaLnBrk="1" hangingPunct="1"/>
            <a:endParaRPr lang="zh-CN" altLang="en-US"/>
          </a:p>
        </p:txBody>
      </p:sp>
      <p:pic>
        <p:nvPicPr>
          <p:cNvPr id="52228" name="Picture 4">
            <a:extLst>
              <a:ext uri="{FF2B5EF4-FFF2-40B4-BE49-F238E27FC236}">
                <a16:creationId xmlns:a16="http://schemas.microsoft.com/office/drawing/2014/main" id="{4C471F3E-1989-407D-97DA-9B75B6E52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4413"/>
            <a:ext cx="9144000" cy="425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05CC573-D115-4424-B912-D72FA273B498}"/>
              </a:ext>
            </a:extLst>
          </p:cNvPr>
          <p:cNvSpPr>
            <a:spLocks noGrp="1" noChangeArrowheads="1"/>
          </p:cNvSpPr>
          <p:nvPr>
            <p:ph type="title"/>
          </p:nvPr>
        </p:nvSpPr>
        <p:spPr>
          <a:xfrm>
            <a:off x="457200" y="541338"/>
            <a:ext cx="8229600" cy="609600"/>
          </a:xfrm>
        </p:spPr>
        <p:txBody>
          <a:bodyPr/>
          <a:lstStyle/>
          <a:p>
            <a:pPr eaLnBrk="1" hangingPunct="1"/>
            <a:r>
              <a:rPr lang="zh-CN" altLang="en-US" b="1">
                <a:solidFill>
                  <a:schemeClr val="accent2"/>
                </a:solidFill>
                <a:ea typeface="楷体_GB2312" pitchFamily="49" charset="-122"/>
              </a:rPr>
              <a:t>时间跨度：从过去到将来</a:t>
            </a:r>
          </a:p>
        </p:txBody>
      </p:sp>
      <p:sp>
        <p:nvSpPr>
          <p:cNvPr id="246787" name="Rectangle 3">
            <a:extLst>
              <a:ext uri="{FF2B5EF4-FFF2-40B4-BE49-F238E27FC236}">
                <a16:creationId xmlns:a16="http://schemas.microsoft.com/office/drawing/2014/main" id="{550AB641-5417-462D-AC2D-6E6697253E67}"/>
              </a:ext>
            </a:extLst>
          </p:cNvPr>
          <p:cNvSpPr>
            <a:spLocks noGrp="1" noChangeArrowheads="1"/>
          </p:cNvSpPr>
          <p:nvPr>
            <p:ph idx="1"/>
          </p:nvPr>
        </p:nvSpPr>
        <p:spPr>
          <a:xfrm>
            <a:off x="457200" y="1600200"/>
            <a:ext cx="8229600" cy="1928813"/>
          </a:xfrm>
        </p:spPr>
        <p:txBody>
          <a:bodyPr/>
          <a:lstStyle/>
          <a:p>
            <a:pPr eaLnBrk="1" hangingPunct="1">
              <a:spcBef>
                <a:spcPct val="50000"/>
              </a:spcBef>
              <a:buFontTx/>
              <a:buNone/>
            </a:pPr>
            <a:r>
              <a:rPr lang="zh-CN" altLang="en-US" b="1">
                <a:solidFill>
                  <a:schemeClr val="accent2"/>
                </a:solidFill>
                <a:ea typeface="楷体_GB2312" pitchFamily="49" charset="-122"/>
              </a:rPr>
              <a:t>向前：太阳的过去、大爆炸、时间的起点  </a:t>
            </a:r>
          </a:p>
          <a:p>
            <a:pPr eaLnBrk="1" hangingPunct="1">
              <a:spcBef>
                <a:spcPct val="50000"/>
              </a:spcBef>
              <a:buFontTx/>
              <a:buNone/>
            </a:pPr>
            <a:r>
              <a:rPr lang="zh-CN" altLang="en-US" b="1">
                <a:solidFill>
                  <a:schemeClr val="accent2"/>
                </a:solidFill>
                <a:ea typeface="楷体_GB2312" pitchFamily="49" charset="-122"/>
              </a:rPr>
              <a:t>向后：太阳的演化、宇宙的未来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46787">
                                            <p:txEl>
                                              <p:pRg st="0" end="0"/>
                                            </p:txEl>
                                          </p:spTgt>
                                        </p:tgtEl>
                                        <p:attrNameLst>
                                          <p:attrName>style.visibility</p:attrName>
                                        </p:attrNameLst>
                                      </p:cBhvr>
                                      <p:to>
                                        <p:strVal val="visible"/>
                                      </p:to>
                                    </p:set>
                                    <p:anim calcmode="lin" valueType="num">
                                      <p:cBhvr>
                                        <p:cTn id="7" dur="500" fill="hold"/>
                                        <p:tgtEl>
                                          <p:spTgt spid="24678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4678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46787">
                                            <p:txEl>
                                              <p:pRg st="1" end="1"/>
                                            </p:txEl>
                                          </p:spTgt>
                                        </p:tgtEl>
                                        <p:attrNameLst>
                                          <p:attrName>style.visibility</p:attrName>
                                        </p:attrNameLst>
                                      </p:cBhvr>
                                      <p:to>
                                        <p:strVal val="visible"/>
                                      </p:to>
                                    </p:set>
                                    <p:anim calcmode="lin" valueType="num">
                                      <p:cBhvr>
                                        <p:cTn id="13" dur="500" fill="hold"/>
                                        <p:tgtEl>
                                          <p:spTgt spid="24678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46787">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a:extLst>
              <a:ext uri="{FF2B5EF4-FFF2-40B4-BE49-F238E27FC236}">
                <a16:creationId xmlns:a16="http://schemas.microsoft.com/office/drawing/2014/main" id="{77AE2111-4992-4532-80D0-580F28FC585D}"/>
              </a:ext>
            </a:extLst>
          </p:cNvPr>
          <p:cNvGraphicFramePr>
            <a:graphicFrameLocks/>
          </p:cNvGraphicFramePr>
          <p:nvPr/>
        </p:nvGraphicFramePr>
        <p:xfrm>
          <a:off x="684213" y="908050"/>
          <a:ext cx="7991475" cy="5962650"/>
        </p:xfrm>
        <a:graphic>
          <a:graphicData uri="http://schemas.openxmlformats.org/presentationml/2006/ole">
            <mc:AlternateContent xmlns:mc="http://schemas.openxmlformats.org/markup-compatibility/2006">
              <mc:Choice xmlns:v="urn:schemas-microsoft-com:vml" Requires="v">
                <p:oleObj spid="_x0000_s2056" name="BMP 图像" r:id="rId4" imgW="6885714" imgH="5847619" progId="Paint.Picture">
                  <p:embed/>
                </p:oleObj>
              </mc:Choice>
              <mc:Fallback>
                <p:oleObj name="BMP 图像" r:id="rId4" imgW="6885714" imgH="5847619" progId="Paint.Picture">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b="10423"/>
                      <a:stretch>
                        <a:fillRect/>
                      </a:stretch>
                    </p:blipFill>
                    <p:spPr bwMode="auto">
                      <a:xfrm>
                        <a:off x="684213" y="908050"/>
                        <a:ext cx="7991475"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1" name="Rectangle 3">
            <a:extLst>
              <a:ext uri="{FF2B5EF4-FFF2-40B4-BE49-F238E27FC236}">
                <a16:creationId xmlns:a16="http://schemas.microsoft.com/office/drawing/2014/main" id="{207E6AAE-CDA0-4909-8640-A374D4BFD5B9}"/>
              </a:ext>
            </a:extLst>
          </p:cNvPr>
          <p:cNvSpPr>
            <a:spLocks noGrp="1" noChangeArrowheads="1"/>
          </p:cNvSpPr>
          <p:nvPr>
            <p:ph type="title"/>
          </p:nvPr>
        </p:nvSpPr>
        <p:spPr>
          <a:xfrm>
            <a:off x="539750" y="115888"/>
            <a:ext cx="8135938" cy="762000"/>
          </a:xfrm>
        </p:spPr>
        <p:txBody>
          <a:bodyPr/>
          <a:lstStyle/>
          <a:p>
            <a:pPr eaLnBrk="1" hangingPunct="1"/>
            <a:r>
              <a:rPr lang="zh-CN" altLang="en-US" sz="2800">
                <a:solidFill>
                  <a:schemeClr val="accent2"/>
                </a:solidFill>
                <a:ea typeface="楷体_GB2312" pitchFamily="49" charset="-122"/>
              </a:rPr>
              <a:t>如果将宇宙的历史压缩成一年，那么有记载的人类的文明史仅有</a:t>
            </a:r>
            <a:r>
              <a:rPr lang="en-US" altLang="zh-CN" sz="2800">
                <a:solidFill>
                  <a:schemeClr val="accent2"/>
                </a:solidFill>
                <a:ea typeface="楷体_GB2312" pitchFamily="49" charset="-122"/>
              </a:rPr>
              <a:t>21</a:t>
            </a:r>
            <a:r>
              <a:rPr lang="zh-CN" altLang="en-US" sz="2800">
                <a:solidFill>
                  <a:schemeClr val="accent2"/>
                </a:solidFill>
                <a:ea typeface="楷体_GB2312" pitchFamily="49" charset="-122"/>
              </a:rPr>
              <a:t>秒！</a:t>
            </a:r>
          </a:p>
        </p:txBody>
      </p:sp>
      <p:sp>
        <p:nvSpPr>
          <p:cNvPr id="2052" name="Rectangle 4">
            <a:extLst>
              <a:ext uri="{FF2B5EF4-FFF2-40B4-BE49-F238E27FC236}">
                <a16:creationId xmlns:a16="http://schemas.microsoft.com/office/drawing/2014/main" id="{65BCF5DA-663E-4BDA-BFC4-72A74866399E}"/>
              </a:ext>
            </a:extLst>
          </p:cNvPr>
          <p:cNvSpPr>
            <a:spLocks noChangeArrowheads="1"/>
          </p:cNvSpPr>
          <p:nvPr/>
        </p:nvSpPr>
        <p:spPr bwMode="auto">
          <a:xfrm>
            <a:off x="2700338" y="5516563"/>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chemeClr val="bg1"/>
                </a:solidFill>
                <a:latin typeface="Verdana" panose="020B0604030504040204" pitchFamily="34" charset="0"/>
                <a:ea typeface="楷体_GB2312" pitchFamily="49" charset="-122"/>
              </a:rPr>
              <a:t>恐龙</a:t>
            </a:r>
          </a:p>
        </p:txBody>
      </p:sp>
      <p:sp>
        <p:nvSpPr>
          <p:cNvPr id="2053" name="Rectangle 5">
            <a:extLst>
              <a:ext uri="{FF2B5EF4-FFF2-40B4-BE49-F238E27FC236}">
                <a16:creationId xmlns:a16="http://schemas.microsoft.com/office/drawing/2014/main" id="{00CAF2A4-5D0D-4E79-ACAC-33BADD8FF3FA}"/>
              </a:ext>
            </a:extLst>
          </p:cNvPr>
          <p:cNvSpPr>
            <a:spLocks noChangeArrowheads="1"/>
          </p:cNvSpPr>
          <p:nvPr/>
        </p:nvSpPr>
        <p:spPr bwMode="auto">
          <a:xfrm>
            <a:off x="1042988" y="573405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chemeClr val="bg1"/>
                </a:solidFill>
                <a:latin typeface="Verdana" panose="020B0604030504040204" pitchFamily="34" charset="0"/>
                <a:ea typeface="楷体_GB2312" pitchFamily="49" charset="-122"/>
              </a:rPr>
              <a:t>爬虫动物</a:t>
            </a:r>
          </a:p>
        </p:txBody>
      </p:sp>
      <p:sp>
        <p:nvSpPr>
          <p:cNvPr id="2054" name="Rectangle 6">
            <a:extLst>
              <a:ext uri="{FF2B5EF4-FFF2-40B4-BE49-F238E27FC236}">
                <a16:creationId xmlns:a16="http://schemas.microsoft.com/office/drawing/2014/main" id="{765FF64D-8779-4AA2-B9C3-359AED048426}"/>
              </a:ext>
            </a:extLst>
          </p:cNvPr>
          <p:cNvSpPr>
            <a:spLocks noChangeArrowheads="1"/>
          </p:cNvSpPr>
          <p:nvPr/>
        </p:nvSpPr>
        <p:spPr bwMode="auto">
          <a:xfrm>
            <a:off x="5364163" y="6491288"/>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chemeClr val="bg1"/>
                </a:solidFill>
                <a:latin typeface="Verdana" panose="020B0604030504040204" pitchFamily="34" charset="0"/>
                <a:ea typeface="楷体_GB2312" pitchFamily="49" charset="-122"/>
              </a:rPr>
              <a:t>智人</a:t>
            </a:r>
          </a:p>
        </p:txBody>
      </p:sp>
      <p:sp>
        <p:nvSpPr>
          <p:cNvPr id="2055" name="Rectangle 7">
            <a:extLst>
              <a:ext uri="{FF2B5EF4-FFF2-40B4-BE49-F238E27FC236}">
                <a16:creationId xmlns:a16="http://schemas.microsoft.com/office/drawing/2014/main" id="{DC4A722B-811A-4DD9-B3A2-34166119A591}"/>
              </a:ext>
            </a:extLst>
          </p:cNvPr>
          <p:cNvSpPr>
            <a:spLocks noChangeArrowheads="1"/>
          </p:cNvSpPr>
          <p:nvPr/>
        </p:nvSpPr>
        <p:spPr bwMode="auto">
          <a:xfrm>
            <a:off x="6516688" y="6491288"/>
            <a:ext cx="874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chemeClr val="bg1"/>
                </a:solidFill>
                <a:latin typeface="Verdana" panose="020B0604030504040204" pitchFamily="34" charset="0"/>
                <a:ea typeface="楷体_GB2312" pitchFamily="49" charset="-122"/>
              </a:rPr>
              <a:t>穴居人</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5" descr="欧美科学家：火星现在就可能存在生命(附图)">
            <a:extLst>
              <a:ext uri="{FF2B5EF4-FFF2-40B4-BE49-F238E27FC236}">
                <a16:creationId xmlns:a16="http://schemas.microsoft.com/office/drawing/2014/main" id="{66A995F3-9C0F-4715-9B4D-1CC2393E5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908050"/>
            <a:ext cx="5256213"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6">
            <a:extLst>
              <a:ext uri="{FF2B5EF4-FFF2-40B4-BE49-F238E27FC236}">
                <a16:creationId xmlns:a16="http://schemas.microsoft.com/office/drawing/2014/main" id="{F94FA810-BC0A-43AC-B248-0ABD267D260F}"/>
              </a:ext>
            </a:extLst>
          </p:cNvPr>
          <p:cNvSpPr>
            <a:spLocks noChangeArrowheads="1"/>
          </p:cNvSpPr>
          <p:nvPr/>
        </p:nvSpPr>
        <p:spPr bwMode="auto">
          <a:xfrm>
            <a:off x="1908175" y="0"/>
            <a:ext cx="4672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chemeClr val="accent2"/>
                </a:solidFill>
                <a:latin typeface="Times New Roman" panose="02020603050405020304" pitchFamily="18" charset="0"/>
              </a:rPr>
              <a:t>地外文明与地外生命探索</a:t>
            </a:r>
          </a:p>
        </p:txBody>
      </p:sp>
      <p:pic>
        <p:nvPicPr>
          <p:cNvPr id="54276" name="Picture 7">
            <a:extLst>
              <a:ext uri="{FF2B5EF4-FFF2-40B4-BE49-F238E27FC236}">
                <a16:creationId xmlns:a16="http://schemas.microsoft.com/office/drawing/2014/main" id="{475AF0B3-CD2E-4FB4-A7FD-86341A14B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765175"/>
            <a:ext cx="7740650" cy="583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甲骨">
            <a:extLst>
              <a:ext uri="{FF2B5EF4-FFF2-40B4-BE49-F238E27FC236}">
                <a16:creationId xmlns:a16="http://schemas.microsoft.com/office/drawing/2014/main" id="{44B708ED-1B1A-45F9-952C-E85721265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4191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descr="命官">
            <a:extLst>
              <a:ext uri="{FF2B5EF4-FFF2-40B4-BE49-F238E27FC236}">
                <a16:creationId xmlns:a16="http://schemas.microsoft.com/office/drawing/2014/main" id="{B11F4451-9BB5-407F-A2FC-1C0E53065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323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DFA4440-022D-47BB-B1C1-2CC3BD99CE3D}"/>
              </a:ext>
            </a:extLst>
          </p:cNvPr>
          <p:cNvSpPr>
            <a:spLocks noGrp="1" noChangeArrowheads="1"/>
          </p:cNvSpPr>
          <p:nvPr>
            <p:ph idx="1"/>
          </p:nvPr>
        </p:nvSpPr>
        <p:spPr>
          <a:xfrm>
            <a:off x="468313" y="1125538"/>
            <a:ext cx="8424862" cy="4895850"/>
          </a:xfrm>
        </p:spPr>
        <p:txBody>
          <a:bodyPr/>
          <a:lstStyle/>
          <a:p>
            <a:pPr eaLnBrk="1" hangingPunct="1"/>
            <a:r>
              <a:rPr lang="zh-CN" altLang="en-US" b="1">
                <a:solidFill>
                  <a:schemeClr val="accent2"/>
                </a:solidFill>
                <a:latin typeface="楷体_GB2312" pitchFamily="49" charset="-122"/>
                <a:ea typeface="楷体_GB2312" pitchFamily="49" charset="-122"/>
              </a:rPr>
              <a:t>近年最引人关注的天文与航天成就</a:t>
            </a:r>
          </a:p>
          <a:p>
            <a:pPr eaLnBrk="1" hangingPunct="1">
              <a:buFontTx/>
              <a:buNone/>
            </a:pPr>
            <a:r>
              <a:rPr lang="zh-CN" altLang="en-US" b="1">
                <a:solidFill>
                  <a:schemeClr val="accent2"/>
                </a:solidFill>
                <a:latin typeface="楷体_GB2312" pitchFamily="49" charset="-122"/>
                <a:ea typeface="楷体_GB2312" pitchFamily="49" charset="-122"/>
              </a:rPr>
              <a:t>   宇宙起源新成果及暗能量的发现</a:t>
            </a:r>
          </a:p>
          <a:p>
            <a:pPr eaLnBrk="1" hangingPunct="1">
              <a:buFontTx/>
              <a:buNone/>
            </a:pPr>
            <a:r>
              <a:rPr lang="zh-CN" altLang="en-US" b="1">
                <a:solidFill>
                  <a:schemeClr val="accent2"/>
                </a:solidFill>
                <a:latin typeface="楷体_GB2312" pitchFamily="49" charset="-122"/>
                <a:ea typeface="楷体_GB2312" pitchFamily="49" charset="-122"/>
              </a:rPr>
              <a:t>   新型太空望远镜的建成</a:t>
            </a:r>
          </a:p>
          <a:p>
            <a:pPr eaLnBrk="1" hangingPunct="1">
              <a:buFontTx/>
              <a:buNone/>
            </a:pPr>
            <a:r>
              <a:rPr lang="zh-CN" altLang="en-US" b="1">
                <a:solidFill>
                  <a:schemeClr val="accent2"/>
                </a:solidFill>
                <a:latin typeface="楷体_GB2312" pitchFamily="49" charset="-122"/>
                <a:ea typeface="楷体_GB2312" pitchFamily="49" charset="-122"/>
              </a:rPr>
              <a:t>   火星探测器成功着陆</a:t>
            </a:r>
          </a:p>
          <a:p>
            <a:pPr eaLnBrk="1" hangingPunct="1">
              <a:buFontTx/>
              <a:buNone/>
            </a:pPr>
            <a:r>
              <a:rPr lang="zh-CN" altLang="en-US" b="1">
                <a:solidFill>
                  <a:schemeClr val="accent2"/>
                </a:solidFill>
                <a:latin typeface="楷体_GB2312" pitchFamily="49" charset="-122"/>
                <a:ea typeface="楷体_GB2312" pitchFamily="49" charset="-122"/>
              </a:rPr>
              <a:t>   中国神州</a:t>
            </a:r>
            <a:r>
              <a:rPr lang="en-US" altLang="zh-CN" b="1">
                <a:solidFill>
                  <a:schemeClr val="accent2"/>
                </a:solidFill>
                <a:latin typeface="楷体_GB2312" pitchFamily="49" charset="-122"/>
                <a:ea typeface="楷体_GB2312" pitchFamily="49" charset="-122"/>
              </a:rPr>
              <a:t>5 </a:t>
            </a:r>
            <a:r>
              <a:rPr lang="zh-CN" altLang="en-US" b="1">
                <a:solidFill>
                  <a:schemeClr val="accent2"/>
                </a:solidFill>
                <a:latin typeface="楷体_GB2312" pitchFamily="49" charset="-122"/>
                <a:ea typeface="楷体_GB2312" pitchFamily="49" charset="-122"/>
              </a:rPr>
              <a:t>、</a:t>
            </a:r>
            <a:r>
              <a:rPr lang="en-US" altLang="zh-CN" b="1">
                <a:solidFill>
                  <a:schemeClr val="accent2"/>
                </a:solidFill>
                <a:latin typeface="楷体_GB2312" pitchFamily="49" charset="-122"/>
                <a:ea typeface="楷体_GB2312" pitchFamily="49" charset="-122"/>
              </a:rPr>
              <a:t>6</a:t>
            </a:r>
            <a:r>
              <a:rPr lang="zh-CN" altLang="en-US" b="1">
                <a:solidFill>
                  <a:schemeClr val="accent2"/>
                </a:solidFill>
                <a:latin typeface="楷体_GB2312" pitchFamily="49" charset="-122"/>
                <a:ea typeface="楷体_GB2312" pitchFamily="49" charset="-122"/>
              </a:rPr>
              <a:t>、</a:t>
            </a:r>
            <a:r>
              <a:rPr lang="en-US" altLang="zh-CN" b="1">
                <a:solidFill>
                  <a:schemeClr val="accent2"/>
                </a:solidFill>
                <a:latin typeface="楷体_GB2312" pitchFamily="49" charset="-122"/>
                <a:ea typeface="楷体_GB2312" pitchFamily="49" charset="-122"/>
              </a:rPr>
              <a:t>7</a:t>
            </a:r>
            <a:r>
              <a:rPr lang="zh-CN" altLang="en-US" b="1">
                <a:solidFill>
                  <a:schemeClr val="accent2"/>
                </a:solidFill>
                <a:latin typeface="楷体_GB2312" pitchFamily="49" charset="-122"/>
                <a:ea typeface="楷体_GB2312" pitchFamily="49" charset="-122"/>
              </a:rPr>
              <a:t>号载人飞船成功上天</a:t>
            </a:r>
          </a:p>
          <a:p>
            <a:pPr eaLnBrk="1" hangingPunct="1">
              <a:buFontTx/>
              <a:buNone/>
            </a:pPr>
            <a:r>
              <a:rPr lang="zh-CN" altLang="en-US" b="1">
                <a:solidFill>
                  <a:schemeClr val="accent2"/>
                </a:solidFill>
                <a:latin typeface="楷体_GB2312" pitchFamily="49" charset="-122"/>
                <a:ea typeface="楷体_GB2312" pitchFamily="49" charset="-122"/>
              </a:rPr>
              <a:t>   深度撞击（人类第一次主动轰击地外天体）</a:t>
            </a:r>
          </a:p>
          <a:p>
            <a:pPr eaLnBrk="1" hangingPunct="1">
              <a:buFontTx/>
              <a:buNone/>
            </a:pPr>
            <a:r>
              <a:rPr lang="zh-CN" altLang="en-US" b="1">
                <a:solidFill>
                  <a:schemeClr val="accent2"/>
                </a:solidFill>
                <a:latin typeface="楷体_GB2312" pitchFamily="49" charset="-122"/>
                <a:ea typeface="楷体_GB2312" pitchFamily="49" charset="-122"/>
              </a:rPr>
              <a:t>   美国、中国、欧洲等各国登月计划等等</a:t>
            </a:r>
          </a:p>
          <a:p>
            <a:pPr eaLnBrk="1" hangingPunct="1">
              <a:buFontTx/>
              <a:buNone/>
            </a:pPr>
            <a:r>
              <a:rPr lang="zh-CN" altLang="en-US" b="1">
                <a:solidFill>
                  <a:schemeClr val="accent2"/>
                </a:solidFill>
                <a:latin typeface="楷体_GB2312" pitchFamily="49" charset="-122"/>
                <a:ea typeface="楷体_GB2312" pitchFamily="49" charset="-122"/>
              </a:rPr>
              <a:t>   </a:t>
            </a:r>
          </a:p>
          <a:p>
            <a:pPr eaLnBrk="1" hangingPunct="1"/>
            <a:endParaRPr lang="zh-CN" altLang="en-US">
              <a:solidFill>
                <a:schemeClr val="accent2"/>
              </a:solidFill>
              <a:latin typeface="楷体_GB2312" pitchFamily="49" charset="-122"/>
              <a:ea typeface="楷体_GB2312" pitchFamily="49" charset="-122"/>
            </a:endParaRPr>
          </a:p>
          <a:p>
            <a:pPr eaLnBrk="1" hangingPunct="1"/>
            <a:endParaRPr lang="zh-CN" altLang="en-US">
              <a:solidFill>
                <a:schemeClr val="accent2"/>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CC56F02E-88D6-4DFC-AF24-68516017028F}"/>
              </a:ext>
            </a:extLst>
          </p:cNvPr>
          <p:cNvSpPr>
            <a:spLocks noGrp="1" noChangeArrowheads="1"/>
          </p:cNvSpPr>
          <p:nvPr>
            <p:ph idx="1"/>
          </p:nvPr>
        </p:nvSpPr>
        <p:spPr>
          <a:xfrm>
            <a:off x="0" y="3429000"/>
            <a:ext cx="9144000" cy="2305050"/>
          </a:xfrm>
        </p:spPr>
        <p:txBody>
          <a:bodyPr/>
          <a:lstStyle/>
          <a:p>
            <a:pPr eaLnBrk="1" hangingPunct="1">
              <a:lnSpc>
                <a:spcPct val="125000"/>
              </a:lnSpc>
              <a:buFontTx/>
              <a:buNone/>
            </a:pPr>
            <a:r>
              <a:rPr lang="en-US" altLang="zh-CN" b="1">
                <a:solidFill>
                  <a:schemeClr val="hlink"/>
                </a:solidFill>
                <a:latin typeface="宋体" panose="02010600030101010101" pitchFamily="2" charset="-122"/>
              </a:rPr>
              <a:t>  </a:t>
            </a:r>
            <a:r>
              <a:rPr lang="en-US" altLang="zh-CN" b="1">
                <a:solidFill>
                  <a:schemeClr val="accent2"/>
                </a:solidFill>
                <a:latin typeface="宋体" panose="02010600030101010101" pitchFamily="2" charset="-122"/>
              </a:rPr>
              <a:t>2.</a:t>
            </a:r>
            <a:r>
              <a:rPr lang="zh-CN" altLang="en-US" b="1">
                <a:solidFill>
                  <a:schemeClr val="accent2"/>
                </a:solidFill>
                <a:latin typeface="宋体" panose="02010600030101010101" pitchFamily="2" charset="-122"/>
              </a:rPr>
              <a:t>普通天文学   胡中为   南京大学出版社 </a:t>
            </a:r>
            <a:endParaRPr lang="en-US" altLang="zh-CN" b="1">
              <a:solidFill>
                <a:schemeClr val="accent2"/>
              </a:solidFill>
              <a:latin typeface="宋体" panose="02010600030101010101" pitchFamily="2" charset="-122"/>
            </a:endParaRPr>
          </a:p>
          <a:p>
            <a:pPr eaLnBrk="1" hangingPunct="1">
              <a:lnSpc>
                <a:spcPct val="125000"/>
              </a:lnSpc>
              <a:buFontTx/>
              <a:buNone/>
            </a:pPr>
            <a:r>
              <a:rPr lang="en-US" altLang="zh-CN" b="1">
                <a:solidFill>
                  <a:schemeClr val="accent2"/>
                </a:solidFill>
                <a:latin typeface="宋体" panose="02010600030101010101" pitchFamily="2" charset="-122"/>
              </a:rPr>
              <a:t>  3.The physical universe: An introduction to astronomy（中、英文），Frank H. SHU</a:t>
            </a:r>
          </a:p>
        </p:txBody>
      </p:sp>
      <p:sp>
        <p:nvSpPr>
          <p:cNvPr id="202756" name="Text Box 4">
            <a:extLst>
              <a:ext uri="{FF2B5EF4-FFF2-40B4-BE49-F238E27FC236}">
                <a16:creationId xmlns:a16="http://schemas.microsoft.com/office/drawing/2014/main" id="{80175843-A076-4747-9306-DB149217A32B}"/>
              </a:ext>
            </a:extLst>
          </p:cNvPr>
          <p:cNvSpPr txBox="1">
            <a:spLocks noChangeArrowheads="1"/>
          </p:cNvSpPr>
          <p:nvPr/>
        </p:nvSpPr>
        <p:spPr bwMode="auto">
          <a:xfrm>
            <a:off x="0" y="985838"/>
            <a:ext cx="8820150" cy="2443162"/>
          </a:xfrm>
          <a:prstGeom prst="rect">
            <a:avLst/>
          </a:prstGeom>
          <a:noFill/>
          <a:ln w="9525">
            <a:noFill/>
            <a:miter lim="800000"/>
          </a:ln>
          <a:effectLst/>
        </p:spPr>
        <p:txBody>
          <a:bodyPr>
            <a:spAutoFit/>
          </a:bodyPr>
          <a:lstStyle/>
          <a:p>
            <a:pPr algn="ctr">
              <a:lnSpc>
                <a:spcPct val="135000"/>
              </a:lnSpc>
              <a:defRPr/>
            </a:pPr>
            <a:r>
              <a:rPr lang="zh-CN" altLang="en-US" sz="4000" b="1">
                <a:solidFill>
                  <a:srgbClr val="FF9900"/>
                </a:solidFill>
                <a:latin typeface="楷体_GB2312" pitchFamily="49" charset="-122"/>
                <a:ea typeface="楷体_GB2312" pitchFamily="49" charset="-122"/>
              </a:rPr>
              <a:t>参考书：</a:t>
            </a:r>
          </a:p>
          <a:p>
            <a:pPr algn="ctr">
              <a:lnSpc>
                <a:spcPct val="135000"/>
              </a:lnSpc>
              <a:defRPr/>
            </a:pPr>
            <a:endParaRPr lang="zh-CN" altLang="en-US" sz="4000" b="1">
              <a:solidFill>
                <a:srgbClr val="FF9900"/>
              </a:solidFill>
              <a:latin typeface="楷体_GB2312" pitchFamily="49" charset="-122"/>
              <a:ea typeface="楷体_GB2312" pitchFamily="49" charset="-122"/>
            </a:endParaRPr>
          </a:p>
          <a:p>
            <a:pPr>
              <a:lnSpc>
                <a:spcPct val="125000"/>
              </a:lnSpc>
              <a:spcBef>
                <a:spcPct val="20000"/>
              </a:spcBef>
              <a:buClr>
                <a:schemeClr val="hlink"/>
              </a:buClr>
              <a:buSzPct val="60000"/>
              <a:buFont typeface="Wingdings" pitchFamily="2" charset="2"/>
              <a:buNone/>
              <a:defRPr/>
            </a:pPr>
            <a:r>
              <a:rPr lang="zh-CN" altLang="en-US" sz="3200" b="1">
                <a:solidFill>
                  <a:schemeClr val="hlink"/>
                </a:solidFill>
                <a:effectLst>
                  <a:outerShdw blurRad="38100" dist="38100" dir="2700000" algn="tl">
                    <a:srgbClr val="C0C0C0"/>
                  </a:outerShdw>
                </a:effectLst>
                <a:latin typeface="Verdana" pitchFamily="34" charset="0"/>
              </a:rPr>
              <a:t>   </a:t>
            </a:r>
            <a:r>
              <a:rPr lang="en-US" altLang="zh-CN" sz="3200" b="1">
                <a:solidFill>
                  <a:schemeClr val="accent2"/>
                </a:solidFill>
                <a:latin typeface="宋体" pitchFamily="2" charset="-122"/>
              </a:rPr>
              <a:t>1.</a:t>
            </a:r>
            <a:r>
              <a:rPr lang="zh-CN" altLang="en-US" sz="3200" b="1">
                <a:solidFill>
                  <a:schemeClr val="accent2"/>
                </a:solidFill>
                <a:latin typeface="宋体" pitchFamily="2" charset="-122"/>
              </a:rPr>
              <a:t>基础天文学   刘学富等 高等教育出版社</a:t>
            </a:r>
            <a:r>
              <a:rPr lang="zh-CN" altLang="en-US" sz="3200" b="1">
                <a:solidFill>
                  <a:schemeClr val="accent2"/>
                </a:solidFill>
                <a:effectLst>
                  <a:outerShdw blurRad="38100" dist="38100" dir="2700000" algn="tl">
                    <a:srgbClr val="C0C0C0"/>
                  </a:outerShdw>
                </a:effectLst>
                <a:latin typeface="Verdana" pitchFamily="34" charset="0"/>
              </a:rP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5211B6AA-7756-4156-832A-5614DB931621}"/>
              </a:ext>
            </a:extLst>
          </p:cNvPr>
          <p:cNvSpPr>
            <a:spLocks noGrp="1" noChangeArrowheads="1"/>
          </p:cNvSpPr>
          <p:nvPr>
            <p:ph type="title"/>
          </p:nvPr>
        </p:nvSpPr>
        <p:spPr>
          <a:xfrm>
            <a:off x="142875" y="2060575"/>
            <a:ext cx="9001125" cy="4005263"/>
          </a:xfrm>
        </p:spPr>
        <p:txBody>
          <a:bodyPr/>
          <a:lstStyle/>
          <a:p>
            <a:pPr algn="l" eaLnBrk="1" hangingPunct="1">
              <a:lnSpc>
                <a:spcPct val="120000"/>
              </a:lnSpc>
            </a:pPr>
            <a:r>
              <a:rPr lang="zh-CN" altLang="en-US" sz="3200" b="1">
                <a:solidFill>
                  <a:schemeClr val="accent2"/>
                </a:solidFill>
              </a:rPr>
              <a:t>学分为： </a:t>
            </a:r>
            <a:r>
              <a:rPr lang="en-US" altLang="zh-CN" sz="3200" b="1">
                <a:solidFill>
                  <a:schemeClr val="accent2"/>
                </a:solidFill>
              </a:rPr>
              <a:t>2</a:t>
            </a:r>
            <a:r>
              <a:rPr lang="zh-CN" altLang="en-US" sz="3200" b="1">
                <a:solidFill>
                  <a:schemeClr val="accent2"/>
                </a:solidFill>
              </a:rPr>
              <a:t>学分</a:t>
            </a:r>
            <a:br>
              <a:rPr lang="zh-CN" altLang="en-US" sz="3200" b="1">
                <a:solidFill>
                  <a:schemeClr val="accent2"/>
                </a:solidFill>
              </a:rPr>
            </a:br>
            <a:r>
              <a:rPr lang="zh-CN" altLang="en-US" sz="3200" b="1">
                <a:solidFill>
                  <a:schemeClr val="accent2"/>
                </a:solidFill>
              </a:rPr>
              <a:t>包括</a:t>
            </a:r>
            <a:r>
              <a:rPr lang="en-US" altLang="zh-CN" sz="3200" b="1">
                <a:solidFill>
                  <a:schemeClr val="accent2"/>
                </a:solidFill>
              </a:rPr>
              <a:t>3</a:t>
            </a:r>
            <a:r>
              <a:rPr lang="zh-CN" altLang="en-US" sz="3200" b="1">
                <a:solidFill>
                  <a:schemeClr val="accent2"/>
                </a:solidFill>
              </a:rPr>
              <a:t>次观测（分组进行）</a:t>
            </a:r>
            <a:br>
              <a:rPr lang="zh-CN" altLang="en-US" sz="3200" b="1">
                <a:solidFill>
                  <a:schemeClr val="accent2"/>
                </a:solidFill>
              </a:rPr>
            </a:br>
            <a:r>
              <a:rPr lang="zh-CN" altLang="en-US" sz="3200" b="1">
                <a:solidFill>
                  <a:schemeClr val="accent2"/>
                </a:solidFill>
              </a:rPr>
              <a:t>考核要求：出勤</a:t>
            </a:r>
            <a:r>
              <a:rPr lang="en-US" altLang="zh-CN" sz="3200" b="1">
                <a:solidFill>
                  <a:schemeClr val="accent2"/>
                </a:solidFill>
              </a:rPr>
              <a:t>10%</a:t>
            </a:r>
            <a:r>
              <a:rPr lang="zh-CN" altLang="en-US" sz="3200" b="1">
                <a:solidFill>
                  <a:schemeClr val="accent2"/>
                </a:solidFill>
              </a:rPr>
              <a:t>、论文</a:t>
            </a:r>
            <a:r>
              <a:rPr lang="en-US" altLang="zh-CN" sz="3200" b="1">
                <a:solidFill>
                  <a:schemeClr val="accent2"/>
                </a:solidFill>
              </a:rPr>
              <a:t>20%</a:t>
            </a:r>
            <a:r>
              <a:rPr lang="zh-CN" altLang="en-US" sz="3200" b="1">
                <a:solidFill>
                  <a:schemeClr val="accent2"/>
                </a:solidFill>
              </a:rPr>
              <a:t>、期末考试</a:t>
            </a:r>
            <a:r>
              <a:rPr lang="en-US" altLang="zh-CN" sz="3200" b="1">
                <a:solidFill>
                  <a:schemeClr val="accent2"/>
                </a:solidFill>
              </a:rPr>
              <a:t>70%</a:t>
            </a:r>
            <a:br>
              <a:rPr lang="en-US" altLang="zh-CN" sz="3200" b="1">
                <a:solidFill>
                  <a:schemeClr val="accent2"/>
                </a:solidFill>
              </a:rPr>
            </a:br>
            <a:r>
              <a:rPr lang="zh-CN" altLang="en-US" sz="3200" b="1">
                <a:solidFill>
                  <a:schemeClr val="accent2"/>
                </a:solidFill>
              </a:rPr>
              <a:t>论文要求</a:t>
            </a:r>
            <a:r>
              <a:rPr lang="en-US" altLang="zh-CN" sz="3200" b="1">
                <a:solidFill>
                  <a:schemeClr val="accent2"/>
                </a:solidFill>
              </a:rPr>
              <a:t>3000</a:t>
            </a:r>
            <a:r>
              <a:rPr lang="zh-CN" altLang="en-US" sz="3200" b="1">
                <a:solidFill>
                  <a:schemeClr val="accent2"/>
                </a:solidFill>
              </a:rPr>
              <a:t>字左右，期末考试前书面形式上交（打印手写均可）</a:t>
            </a:r>
            <a:br>
              <a:rPr lang="en-US" altLang="zh-CN" sz="3200" b="1">
                <a:solidFill>
                  <a:schemeClr val="accent2"/>
                </a:solidFill>
              </a:rPr>
            </a:br>
            <a:endParaRPr lang="en-US" altLang="zh-CN" sz="3200" b="1">
              <a:solidFill>
                <a:schemeClr val="accent2"/>
              </a:solidFill>
            </a:endParaRPr>
          </a:p>
        </p:txBody>
      </p:sp>
      <p:sp>
        <p:nvSpPr>
          <p:cNvPr id="57347" name="Rectangle 3">
            <a:extLst>
              <a:ext uri="{FF2B5EF4-FFF2-40B4-BE49-F238E27FC236}">
                <a16:creationId xmlns:a16="http://schemas.microsoft.com/office/drawing/2014/main" id="{03F1BDA3-767B-41FB-B776-51FD24A4623B}"/>
              </a:ext>
            </a:extLst>
          </p:cNvPr>
          <p:cNvSpPr>
            <a:spLocks noGrp="1" noChangeArrowheads="1"/>
          </p:cNvSpPr>
          <p:nvPr>
            <p:ph idx="1"/>
          </p:nvPr>
        </p:nvSpPr>
        <p:spPr>
          <a:xfrm>
            <a:off x="0" y="1138238"/>
            <a:ext cx="9144000" cy="922337"/>
          </a:xfrm>
        </p:spPr>
        <p:txBody>
          <a:bodyPr/>
          <a:lstStyle/>
          <a:p>
            <a:pPr eaLnBrk="1" hangingPunct="1">
              <a:lnSpc>
                <a:spcPct val="125000"/>
              </a:lnSpc>
              <a:spcBef>
                <a:spcPct val="0"/>
              </a:spcBef>
              <a:buFontTx/>
              <a:buNone/>
            </a:pPr>
            <a:r>
              <a:rPr lang="zh-CN" altLang="en-US" sz="3600" b="1">
                <a:solidFill>
                  <a:srgbClr val="66FFCC"/>
                </a:solidFill>
              </a:rPr>
              <a:t>  </a:t>
            </a:r>
            <a:r>
              <a:rPr lang="zh-CN" altLang="en-US" sz="3600" b="1">
                <a:solidFill>
                  <a:schemeClr val="accent2"/>
                </a:solidFill>
              </a:rPr>
              <a:t>  </a:t>
            </a:r>
            <a:r>
              <a:rPr lang="zh-CN" altLang="en-US" b="1">
                <a:solidFill>
                  <a:schemeClr val="accent2"/>
                </a:solidFill>
              </a:rPr>
              <a:t>电子邮箱：</a:t>
            </a:r>
            <a:r>
              <a:rPr lang="en-US" altLang="zh-CN" b="1">
                <a:solidFill>
                  <a:schemeClr val="accent2"/>
                </a:solidFill>
                <a:hlinkClick r:id="rId2"/>
              </a:rPr>
              <a:t>cuisj820@nenu.edu.cn</a:t>
            </a:r>
            <a:r>
              <a:rPr lang="en-US" altLang="zh-CN" b="1">
                <a:solidFill>
                  <a:schemeClr val="accent2"/>
                </a:solidFill>
              </a:rPr>
              <a:t> </a:t>
            </a:r>
            <a:endParaRPr lang="en-US" altLang="zh-CN" b="1">
              <a:solidFill>
                <a:schemeClr val="accent2"/>
              </a:solidFill>
              <a:latin typeface="Times New Roman" panose="02020603050405020304" pitchFamily="18" charset="0"/>
            </a:endParaRPr>
          </a:p>
          <a:p>
            <a:pPr eaLnBrk="1" hangingPunct="1">
              <a:lnSpc>
                <a:spcPct val="125000"/>
              </a:lnSpc>
              <a:spcBef>
                <a:spcPct val="0"/>
              </a:spcBef>
              <a:buFontTx/>
              <a:buNone/>
            </a:pPr>
            <a:endParaRPr lang="zh-CN" altLang="en-US" sz="2800" b="1">
              <a:solidFill>
                <a:schemeClr val="accent2"/>
              </a:solidFill>
            </a:endParaRPr>
          </a:p>
        </p:txBody>
      </p:sp>
      <p:sp>
        <p:nvSpPr>
          <p:cNvPr id="57348" name="Rectangle 4">
            <a:extLst>
              <a:ext uri="{FF2B5EF4-FFF2-40B4-BE49-F238E27FC236}">
                <a16:creationId xmlns:a16="http://schemas.microsoft.com/office/drawing/2014/main" id="{E61F8E0F-3F41-4D36-813C-4C6818B72C6A}"/>
              </a:ext>
            </a:extLst>
          </p:cNvPr>
          <p:cNvSpPr>
            <a:spLocks noChangeArrowheads="1"/>
          </p:cNvSpPr>
          <p:nvPr/>
        </p:nvSpPr>
        <p:spPr bwMode="auto">
          <a:xfrm>
            <a:off x="0" y="0"/>
            <a:ext cx="13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1740" rIns="31740" anchor="ct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latin typeface="Times New Roman" panose="02020603050405020304" pitchFamily="18" charset="0"/>
              </a:rPr>
              <a:t> </a:t>
            </a:r>
          </a:p>
        </p:txBody>
      </p:sp>
      <p:sp>
        <p:nvSpPr>
          <p:cNvPr id="57349" name="Rectangle 5">
            <a:extLst>
              <a:ext uri="{FF2B5EF4-FFF2-40B4-BE49-F238E27FC236}">
                <a16:creationId xmlns:a16="http://schemas.microsoft.com/office/drawing/2014/main" id="{DB13EA9F-EEA0-489A-897C-44361DB7CE7D}"/>
              </a:ext>
            </a:extLst>
          </p:cNvPr>
          <p:cNvSpPr>
            <a:spLocks noChangeArrowheads="1"/>
          </p:cNvSpPr>
          <p:nvPr/>
        </p:nvSpPr>
        <p:spPr bwMode="auto">
          <a:xfrm>
            <a:off x="0" y="0"/>
            <a:ext cx="13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1740" rIns="31740" anchor="ct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3778">
                                            <p:txEl>
                                              <p:pRg st="0" end="0"/>
                                            </p:txEl>
                                          </p:spTgt>
                                        </p:tgtEl>
                                        <p:attrNameLst>
                                          <p:attrName>style.visibility</p:attrName>
                                        </p:attrNameLst>
                                      </p:cBhvr>
                                      <p:to>
                                        <p:strVal val="visible"/>
                                      </p:to>
                                    </p:set>
                                    <p:animEffect transition="in" filter="wipe(up)">
                                      <p:cBhvr>
                                        <p:cTn id="7" dur="500"/>
                                        <p:tgtEl>
                                          <p:spTgt spid="2037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C8C220C-F346-4ED3-A34F-61F391EC862B}"/>
              </a:ext>
            </a:extLst>
          </p:cNvPr>
          <p:cNvSpPr>
            <a:spLocks noGrp="1" noChangeArrowheads="1"/>
          </p:cNvSpPr>
          <p:nvPr>
            <p:ph idx="1"/>
          </p:nvPr>
        </p:nvSpPr>
        <p:spPr>
          <a:xfrm>
            <a:off x="611188" y="333375"/>
            <a:ext cx="8291512" cy="5903913"/>
          </a:xfrm>
        </p:spPr>
        <p:txBody>
          <a:bodyPr/>
          <a:lstStyle/>
          <a:p>
            <a:pPr algn="ctr" eaLnBrk="1" hangingPunct="1">
              <a:lnSpc>
                <a:spcPct val="90000"/>
              </a:lnSpc>
              <a:buFontTx/>
              <a:buNone/>
            </a:pPr>
            <a:r>
              <a:rPr lang="zh-CN" altLang="en-US" sz="4000">
                <a:solidFill>
                  <a:srgbClr val="FF9900"/>
                </a:solidFill>
              </a:rPr>
              <a:t>网上资源：</a:t>
            </a:r>
          </a:p>
          <a:p>
            <a:pPr eaLnBrk="1" hangingPunct="1">
              <a:lnSpc>
                <a:spcPct val="90000"/>
              </a:lnSpc>
              <a:buFontTx/>
              <a:buNone/>
            </a:pPr>
            <a:endParaRPr lang="zh-CN" altLang="en-US" sz="4000">
              <a:solidFill>
                <a:srgbClr val="FF9900"/>
              </a:solidFill>
            </a:endParaRPr>
          </a:p>
          <a:p>
            <a:pPr eaLnBrk="1" hangingPunct="1">
              <a:lnSpc>
                <a:spcPct val="120000"/>
              </a:lnSpc>
              <a:buFontTx/>
              <a:buNone/>
            </a:pPr>
            <a:endParaRPr lang="zh-CN" altLang="en-US" sz="2400" b="1">
              <a:solidFill>
                <a:srgbClr val="CC9900"/>
              </a:solidFill>
            </a:endParaRPr>
          </a:p>
          <a:p>
            <a:pPr eaLnBrk="1" hangingPunct="1">
              <a:lnSpc>
                <a:spcPct val="90000"/>
              </a:lnSpc>
              <a:buFontTx/>
              <a:buNone/>
            </a:pPr>
            <a:r>
              <a:rPr lang="zh-CN" altLang="en-US" sz="2400" b="1"/>
              <a:t>美国航天航空局 </a:t>
            </a:r>
            <a:r>
              <a:rPr lang="en-US" altLang="zh-CN" sz="2400" b="1"/>
              <a:t>NASA</a:t>
            </a:r>
            <a:r>
              <a:rPr lang="zh-CN" altLang="en-US" sz="2400" b="1"/>
              <a:t>（</a:t>
            </a:r>
            <a:r>
              <a:rPr lang="en-US" altLang="zh-CN" sz="2400" b="1"/>
              <a:t>Nantional Aeronautics and Space Admininstration</a:t>
            </a:r>
            <a:r>
              <a:rPr lang="zh-CN" altLang="en-US" sz="2400" b="1"/>
              <a:t>）</a:t>
            </a:r>
            <a:r>
              <a:rPr lang="en-US" altLang="zh-CN" sz="2400" b="1"/>
              <a:t>.</a:t>
            </a:r>
          </a:p>
          <a:p>
            <a:pPr eaLnBrk="1" hangingPunct="1">
              <a:lnSpc>
                <a:spcPct val="90000"/>
              </a:lnSpc>
              <a:buFontTx/>
              <a:buNone/>
            </a:pPr>
            <a:r>
              <a:rPr lang="en-US" altLang="zh-CN" sz="2400" b="1">
                <a:solidFill>
                  <a:schemeClr val="hlink"/>
                </a:solidFill>
              </a:rPr>
              <a:t>   http</a:t>
            </a:r>
            <a:r>
              <a:rPr lang="zh-CN" altLang="en-US" sz="2400" b="1">
                <a:solidFill>
                  <a:schemeClr val="hlink"/>
                </a:solidFill>
              </a:rPr>
              <a:t>：</a:t>
            </a:r>
            <a:r>
              <a:rPr lang="en-US" altLang="zh-CN" sz="2400" b="1">
                <a:solidFill>
                  <a:schemeClr val="hlink"/>
                </a:solidFill>
              </a:rPr>
              <a:t>//www.nasa.gov</a:t>
            </a:r>
          </a:p>
          <a:p>
            <a:pPr eaLnBrk="1" hangingPunct="1">
              <a:lnSpc>
                <a:spcPct val="90000"/>
              </a:lnSpc>
              <a:buFontTx/>
              <a:buNone/>
            </a:pPr>
            <a:r>
              <a:rPr lang="zh-CN" altLang="en-US" sz="2400" b="1"/>
              <a:t>北京天文馆：</a:t>
            </a:r>
          </a:p>
          <a:p>
            <a:pPr eaLnBrk="1" hangingPunct="1">
              <a:lnSpc>
                <a:spcPct val="90000"/>
              </a:lnSpc>
              <a:buFontTx/>
              <a:buNone/>
            </a:pPr>
            <a:r>
              <a:rPr lang="en-US" altLang="zh-CN" sz="2400" b="1">
                <a:solidFill>
                  <a:schemeClr val="hlink"/>
                </a:solidFill>
              </a:rPr>
              <a:t>   http://www.bjp.org.cn/misc/index.htm</a:t>
            </a:r>
            <a:endParaRPr lang="zh-CN" altLang="en-US" sz="2400" b="1">
              <a:solidFill>
                <a:schemeClr val="hlink"/>
              </a:solidFill>
            </a:endParaRPr>
          </a:p>
          <a:p>
            <a:pPr eaLnBrk="1" hangingPunct="1">
              <a:lnSpc>
                <a:spcPct val="90000"/>
              </a:lnSpc>
              <a:buFontTx/>
              <a:buNone/>
            </a:pPr>
            <a:r>
              <a:rPr lang="zh-CN" altLang="en-US" sz="2400" b="1"/>
              <a:t>每日一图</a:t>
            </a:r>
          </a:p>
          <a:p>
            <a:pPr eaLnBrk="1" hangingPunct="1">
              <a:lnSpc>
                <a:spcPct val="90000"/>
              </a:lnSpc>
              <a:buFontTx/>
              <a:buNone/>
            </a:pPr>
            <a:r>
              <a:rPr lang="en-US" altLang="zh-CN" sz="2400" b="1"/>
              <a:t>    </a:t>
            </a:r>
            <a:r>
              <a:rPr lang="en-US" altLang="zh-CN" sz="2400" b="1">
                <a:solidFill>
                  <a:srgbClr val="CC9900"/>
                </a:solidFill>
                <a:hlinkClick r:id="rId2"/>
              </a:rPr>
              <a:t>http://antwrp.gsfc.nasa.gov/apod/astropix.html</a:t>
            </a:r>
            <a:endParaRPr lang="en-US" altLang="zh-CN" sz="2400" b="1">
              <a:solidFill>
                <a:srgbClr val="CC9900"/>
              </a:solidFill>
            </a:endParaRPr>
          </a:p>
          <a:p>
            <a:pPr eaLnBrk="1" hangingPunct="1">
              <a:lnSpc>
                <a:spcPct val="90000"/>
              </a:lnSpc>
              <a:buFontTx/>
              <a:buNone/>
            </a:pPr>
            <a:r>
              <a:rPr lang="zh-CN" altLang="en-US" sz="2000" b="1"/>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CA0BD03-8D54-4C2F-8C81-A74A458E2A58}"/>
              </a:ext>
            </a:extLst>
          </p:cNvPr>
          <p:cNvSpPr>
            <a:spLocks noGrp="1" noChangeArrowheads="1"/>
          </p:cNvSpPr>
          <p:nvPr>
            <p:ph idx="1"/>
          </p:nvPr>
        </p:nvSpPr>
        <p:spPr>
          <a:xfrm>
            <a:off x="468313" y="620713"/>
            <a:ext cx="8207375" cy="5616575"/>
          </a:xfrm>
        </p:spPr>
        <p:txBody>
          <a:bodyPr/>
          <a:lstStyle/>
          <a:p>
            <a:pPr lvl="1" eaLnBrk="1" hangingPunct="1">
              <a:buFontTx/>
              <a:buNone/>
            </a:pPr>
            <a:r>
              <a:rPr lang="zh-CN" altLang="en-US" sz="3600" b="1">
                <a:solidFill>
                  <a:schemeClr val="accent2"/>
                </a:solidFill>
                <a:latin typeface="楷体_GB2312" pitchFamily="49" charset="-122"/>
                <a:ea typeface="楷体_GB2312" pitchFamily="49" charset="-122"/>
              </a:rPr>
              <a:t>李约瑟（英）：</a:t>
            </a:r>
            <a:r>
              <a:rPr lang="zh-CN" altLang="en-US" sz="3200">
                <a:solidFill>
                  <a:schemeClr val="accent2"/>
                </a:solidFill>
                <a:latin typeface="楷体_GB2312" pitchFamily="49" charset="-122"/>
                <a:ea typeface="楷体_GB2312" pitchFamily="49" charset="-122"/>
              </a:rPr>
              <a:t> </a:t>
            </a:r>
          </a:p>
          <a:p>
            <a:pPr eaLnBrk="1" hangingPunct="1">
              <a:buFontTx/>
              <a:buNone/>
            </a:pPr>
            <a:r>
              <a:rPr lang="zh-CN" altLang="en-US" b="1">
                <a:solidFill>
                  <a:schemeClr val="accent2"/>
                </a:solidFill>
                <a:latin typeface="楷体_GB2312" pitchFamily="49" charset="-122"/>
                <a:ea typeface="楷体_GB2312" pitchFamily="49" charset="-122"/>
              </a:rPr>
              <a:t>      </a:t>
            </a:r>
          </a:p>
          <a:p>
            <a:pPr eaLnBrk="1" hangingPunct="1">
              <a:buFontTx/>
              <a:buNone/>
            </a:pPr>
            <a:r>
              <a:rPr lang="zh-CN" altLang="en-US" b="1">
                <a:solidFill>
                  <a:schemeClr val="accent2"/>
                </a:solidFill>
                <a:latin typeface="楷体_GB2312" pitchFamily="49" charset="-122"/>
                <a:ea typeface="楷体_GB2312" pitchFamily="49" charset="-122"/>
              </a:rPr>
              <a:t>      中国的</a:t>
            </a:r>
            <a:r>
              <a:rPr lang="zh-CN" altLang="en-US" b="1">
                <a:solidFill>
                  <a:schemeClr val="accent2"/>
                </a:solidFill>
                <a:ea typeface="楷体_GB2312" pitchFamily="49" charset="-122"/>
              </a:rPr>
              <a:t>“</a:t>
            </a:r>
            <a:r>
              <a:rPr lang="zh-CN" altLang="en-US" b="1">
                <a:solidFill>
                  <a:srgbClr val="FF6600"/>
                </a:solidFill>
                <a:latin typeface="楷体_GB2312" pitchFamily="49" charset="-122"/>
                <a:ea typeface="楷体_GB2312" pitchFamily="49" charset="-122"/>
              </a:rPr>
              <a:t>客星</a:t>
            </a:r>
            <a:r>
              <a:rPr lang="zh-CN" altLang="en-US" b="1">
                <a:solidFill>
                  <a:schemeClr val="accent2"/>
                </a:solidFill>
                <a:ea typeface="楷体_GB2312" pitchFamily="49" charset="-122"/>
              </a:rPr>
              <a:t>”</a:t>
            </a:r>
            <a:r>
              <a:rPr lang="zh-CN" altLang="en-US" b="1">
                <a:solidFill>
                  <a:schemeClr val="accent2"/>
                </a:solidFill>
                <a:latin typeface="楷体_GB2312" pitchFamily="49" charset="-122"/>
                <a:ea typeface="楷体_GB2312" pitchFamily="49" charset="-122"/>
              </a:rPr>
              <a:t>记录，对今日的天文学研究仍然具有一定的现实意义</a:t>
            </a:r>
            <a:r>
              <a:rPr lang="en-US" altLang="zh-CN" b="1">
                <a:solidFill>
                  <a:schemeClr val="accent2"/>
                </a:solidFill>
                <a:ea typeface="楷体_GB2312" pitchFamily="49" charset="-122"/>
              </a:rPr>
              <a:t>……</a:t>
            </a:r>
            <a:r>
              <a:rPr lang="zh-CN" altLang="en-US" b="1">
                <a:solidFill>
                  <a:schemeClr val="accent2"/>
                </a:solidFill>
                <a:latin typeface="楷体_GB2312" pitchFamily="49" charset="-122"/>
                <a:ea typeface="楷体_GB2312" pitchFamily="49" charset="-122"/>
              </a:rPr>
              <a:t>迫切需要把中国古书中的天象记载进行改编，使它们成为可供各国天文学家利用的形式。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a:extLst>
              <a:ext uri="{FF2B5EF4-FFF2-40B4-BE49-F238E27FC236}">
                <a16:creationId xmlns:a16="http://schemas.microsoft.com/office/drawing/2014/main" id="{FBD4BA5F-90D5-414D-9AE0-C83BEC550670}"/>
              </a:ext>
            </a:extLst>
          </p:cNvPr>
          <p:cNvGraphicFramePr>
            <a:graphicFrameLocks/>
          </p:cNvGraphicFramePr>
          <p:nvPr/>
        </p:nvGraphicFramePr>
        <p:xfrm>
          <a:off x="0" y="333375"/>
          <a:ext cx="9144000" cy="6291263"/>
        </p:xfrm>
        <a:graphic>
          <a:graphicData uri="http://schemas.openxmlformats.org/presentationml/2006/ole">
            <mc:AlternateContent xmlns:mc="http://schemas.openxmlformats.org/markup-compatibility/2006">
              <mc:Choice xmlns:v="urn:schemas-microsoft-com:vml" Requires="v">
                <p:oleObj spid="_x0000_s1030" name="Slide" r:id="rId3" imgW="4572317" imgH="3429317" progId="PowerPoint.Slide.8">
                  <p:embed/>
                </p:oleObj>
              </mc:Choice>
              <mc:Fallback>
                <p:oleObj name="Slide" r:id="rId3" imgW="4572317" imgH="3429317" progId="PowerPoint.Slide.8">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3375"/>
                        <a:ext cx="9144000" cy="629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7" name="Line 3">
            <a:extLst>
              <a:ext uri="{FF2B5EF4-FFF2-40B4-BE49-F238E27FC236}">
                <a16:creationId xmlns:a16="http://schemas.microsoft.com/office/drawing/2014/main" id="{0C570EEA-2BA7-49D0-A4A9-1E26BD15C5E7}"/>
              </a:ext>
            </a:extLst>
          </p:cNvPr>
          <p:cNvSpPr>
            <a:spLocks noChangeShapeType="1"/>
          </p:cNvSpPr>
          <p:nvPr/>
        </p:nvSpPr>
        <p:spPr bwMode="auto">
          <a:xfrm>
            <a:off x="7092950" y="806450"/>
            <a:ext cx="0" cy="5791200"/>
          </a:xfrm>
          <a:prstGeom prst="line">
            <a:avLst/>
          </a:prstGeom>
          <a:noFill/>
          <a:ln w="57150">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 name="Text Box 4">
            <a:extLst>
              <a:ext uri="{FF2B5EF4-FFF2-40B4-BE49-F238E27FC236}">
                <a16:creationId xmlns:a16="http://schemas.microsoft.com/office/drawing/2014/main" id="{C2B81DFC-81A6-4B05-925F-3B3C5ABCE17A}"/>
              </a:ext>
            </a:extLst>
          </p:cNvPr>
          <p:cNvSpPr txBox="1">
            <a:spLocks noChangeArrowheads="1"/>
          </p:cNvSpPr>
          <p:nvPr/>
        </p:nvSpPr>
        <p:spPr bwMode="auto">
          <a:xfrm>
            <a:off x="684213" y="6035675"/>
            <a:ext cx="4319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marL="1143000" indent="-228600"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1800" b="1">
                <a:solidFill>
                  <a:schemeClr val="bg1"/>
                </a:solidFill>
                <a:latin typeface="楷体_GB2312" pitchFamily="49" charset="-122"/>
                <a:ea typeface="楷体_GB2312" pitchFamily="49" charset="-122"/>
              </a:rPr>
              <a:t>蟹状星云</a:t>
            </a:r>
            <a:r>
              <a:rPr lang="en-US" altLang="zh-CN" sz="1800" b="1">
                <a:solidFill>
                  <a:schemeClr val="bg1"/>
                </a:solidFill>
                <a:latin typeface="楷体_GB2312" pitchFamily="49" charset="-122"/>
                <a:ea typeface="楷体_GB2312" pitchFamily="49" charset="-122"/>
              </a:rPr>
              <a:t>--1054</a:t>
            </a:r>
            <a:r>
              <a:rPr lang="zh-CN" altLang="en-US" sz="1800" b="1">
                <a:solidFill>
                  <a:schemeClr val="bg1"/>
                </a:solidFill>
                <a:latin typeface="楷体_GB2312" pitchFamily="49" charset="-122"/>
                <a:ea typeface="楷体_GB2312" pitchFamily="49" charset="-122"/>
              </a:rPr>
              <a:t>超新星遗迹</a:t>
            </a:r>
          </a:p>
        </p:txBody>
      </p:sp>
      <p:sp>
        <p:nvSpPr>
          <p:cNvPr id="1029" name="标题 5">
            <a:extLst>
              <a:ext uri="{FF2B5EF4-FFF2-40B4-BE49-F238E27FC236}">
                <a16:creationId xmlns:a16="http://schemas.microsoft.com/office/drawing/2014/main" id="{ECB194F0-52E6-40EC-A2F9-12F17F7795ED}"/>
              </a:ext>
            </a:extLst>
          </p:cNvPr>
          <p:cNvSpPr>
            <a:spLocks noGrp="1" noChangeArrowheads="1"/>
          </p:cNvSpPr>
          <p:nvPr>
            <p:ph type="title" idx="4294967295"/>
          </p:nvPr>
        </p:nvSpPr>
        <p:spPr>
          <a:xfrm>
            <a:off x="838200" y="365125"/>
            <a:ext cx="10515600" cy="1325563"/>
          </a:xfrm>
        </p:spPr>
        <p:txBody>
          <a:bodyPr/>
          <a:lstStyle/>
          <a:p>
            <a:pPr eaLnBrk="1" hangingPunct="1"/>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F8807494-52C8-4DA2-94B5-DB5F92F0AEB1}"/>
              </a:ext>
            </a:extLst>
          </p:cNvPr>
          <p:cNvSpPr txBox="1">
            <a:spLocks noChangeArrowheads="1"/>
          </p:cNvSpPr>
          <p:nvPr/>
        </p:nvSpPr>
        <p:spPr bwMode="auto">
          <a:xfrm>
            <a:off x="395288" y="404813"/>
            <a:ext cx="8424862" cy="719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宋体" panose="02010600030101010101" pitchFamily="2" charset="-122"/>
              </a:defRPr>
            </a:lvl1pPr>
            <a:lvl2pPr marL="742950" indent="-285750" eaLnBrk="0" hangingPunct="0">
              <a:defRPr sz="2400">
                <a:solidFill>
                  <a:schemeClr val="tx1"/>
                </a:solidFill>
                <a:latin typeface="Tahoma" panose="020B0604030504040204" pitchFamily="34" charset="0"/>
                <a:ea typeface="宋体" panose="02010600030101010101" pitchFamily="2" charset="-122"/>
              </a:defRPr>
            </a:lvl2pPr>
            <a:lvl3pPr eaLnBrk="0" hangingPunct="0">
              <a:defRPr sz="2400">
                <a:solidFill>
                  <a:schemeClr val="tx1"/>
                </a:solidFill>
                <a:latin typeface="Tahoma" panose="020B0604030504040204" pitchFamily="34" charset="0"/>
                <a:ea typeface="宋体" panose="02010600030101010101" pitchFamily="2" charset="-122"/>
              </a:defRPr>
            </a:lvl3pPr>
            <a:lvl4pPr marL="1600200" indent="-228600" eaLnBrk="0" hangingPunct="0">
              <a:defRPr sz="2400">
                <a:solidFill>
                  <a:schemeClr val="tx1"/>
                </a:solidFill>
                <a:latin typeface="Tahoma" panose="020B0604030504040204" pitchFamily="34" charset="0"/>
                <a:ea typeface="宋体" panose="02010600030101010101" pitchFamily="2" charset="-122"/>
              </a:defRPr>
            </a:lvl4pPr>
            <a:lvl5pPr marL="2057400" indent="-228600" eaLnBrk="0" hangingPunc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r>
              <a:rPr lang="zh-CN" altLang="en-US" sz="3200" b="1">
                <a:solidFill>
                  <a:schemeClr val="accent2"/>
                </a:solidFill>
                <a:latin typeface="楷体_GB2312" pitchFamily="49" charset="-122"/>
                <a:ea typeface="楷体_GB2312" pitchFamily="49" charset="-122"/>
              </a:rPr>
              <a:t>尧对舜说：</a:t>
            </a:r>
            <a:r>
              <a:rPr lang="zh-CN" altLang="en-US" sz="3200" b="1">
                <a:solidFill>
                  <a:schemeClr val="accent2"/>
                </a:solidFill>
                <a:latin typeface="Arial" panose="020B0604020202020204" pitchFamily="34" charset="0"/>
                <a:ea typeface="楷体_GB2312" pitchFamily="49" charset="-122"/>
              </a:rPr>
              <a:t>“</a:t>
            </a:r>
            <a:r>
              <a:rPr lang="zh-CN" altLang="en-US" sz="3200" b="1">
                <a:solidFill>
                  <a:schemeClr val="accent2"/>
                </a:solidFill>
                <a:latin typeface="楷体_GB2312" pitchFamily="49" charset="-122"/>
                <a:ea typeface="楷体_GB2312" pitchFamily="49" charset="-122"/>
              </a:rPr>
              <a:t>天之历数在尔躬</a:t>
            </a:r>
            <a:r>
              <a:rPr lang="zh-CN" altLang="en-US" sz="3200" b="1">
                <a:solidFill>
                  <a:schemeClr val="accent2"/>
                </a:solidFill>
                <a:latin typeface="Arial" panose="020B0604020202020204" pitchFamily="34" charset="0"/>
                <a:ea typeface="楷体_GB2312" pitchFamily="49" charset="-122"/>
              </a:rPr>
              <a:t>”</a:t>
            </a:r>
            <a:endParaRPr lang="zh-CN" altLang="en-US" sz="3200" b="1">
              <a:solidFill>
                <a:schemeClr val="accent2"/>
              </a:solidFill>
              <a:latin typeface="楷体_GB2312" pitchFamily="49" charset="-122"/>
              <a:ea typeface="楷体_GB2312" pitchFamily="49" charset="-122"/>
            </a:endParaRPr>
          </a:p>
          <a:p>
            <a:pPr eaLnBrk="1" hangingPunct="1"/>
            <a:r>
              <a:rPr lang="zh-CN" altLang="en-US" sz="3200" b="1">
                <a:solidFill>
                  <a:schemeClr val="accent2"/>
                </a:solidFill>
                <a:latin typeface="楷体_GB2312" pitchFamily="49" charset="-122"/>
                <a:ea typeface="楷体_GB2312" pitchFamily="49" charset="-122"/>
              </a:rPr>
              <a:t>司马迁：</a:t>
            </a:r>
            <a:r>
              <a:rPr lang="zh-CN" altLang="en-US" sz="3200" b="1">
                <a:solidFill>
                  <a:schemeClr val="accent2"/>
                </a:solidFill>
                <a:latin typeface="Arial" panose="020B0604020202020204" pitchFamily="34" charset="0"/>
                <a:ea typeface="楷体_GB2312" pitchFamily="49" charset="-122"/>
              </a:rPr>
              <a:t>“</a:t>
            </a:r>
            <a:r>
              <a:rPr lang="zh-CN" altLang="en-US" sz="3200" b="1">
                <a:solidFill>
                  <a:schemeClr val="accent2"/>
                </a:solidFill>
                <a:latin typeface="楷体_GB2312" pitchFamily="49" charset="-122"/>
                <a:ea typeface="楷体_GB2312" pitchFamily="49" charset="-122"/>
              </a:rPr>
              <a:t>由是观之，王者所重也</a:t>
            </a:r>
            <a:r>
              <a:rPr lang="zh-CN" altLang="en-US" sz="3200" b="1">
                <a:solidFill>
                  <a:schemeClr val="accent2"/>
                </a:solidFill>
                <a:latin typeface="Arial" panose="020B0604020202020204" pitchFamily="34" charset="0"/>
                <a:ea typeface="楷体_GB2312" pitchFamily="49" charset="-122"/>
              </a:rPr>
              <a:t>”</a:t>
            </a:r>
            <a:endParaRPr lang="zh-CN" altLang="en-US" sz="3200" b="1">
              <a:solidFill>
                <a:schemeClr val="accent2"/>
              </a:solidFill>
              <a:latin typeface="楷体_GB2312" pitchFamily="49" charset="-122"/>
              <a:ea typeface="楷体_GB2312" pitchFamily="49" charset="-122"/>
            </a:endParaRPr>
          </a:p>
          <a:p>
            <a:pPr eaLnBrk="1" hangingPunct="1"/>
            <a:r>
              <a:rPr lang="zh-CN" altLang="en-US" sz="3200" b="1">
                <a:solidFill>
                  <a:schemeClr val="accent2"/>
                </a:solidFill>
                <a:latin typeface="楷体_GB2312" pitchFamily="49" charset="-122"/>
                <a:ea typeface="楷体_GB2312" pitchFamily="49" charset="-122"/>
              </a:rPr>
              <a:t>郭守敬：</a:t>
            </a:r>
            <a:r>
              <a:rPr lang="zh-CN" altLang="en-US" sz="3200" b="1">
                <a:solidFill>
                  <a:schemeClr val="accent2"/>
                </a:solidFill>
                <a:latin typeface="Arial" panose="020B0604020202020204" pitchFamily="34" charset="0"/>
                <a:ea typeface="楷体_GB2312" pitchFamily="49" charset="-122"/>
              </a:rPr>
              <a:t>“</a:t>
            </a:r>
            <a:r>
              <a:rPr lang="zh-CN" altLang="en-US" sz="3200" b="1">
                <a:solidFill>
                  <a:schemeClr val="accent2"/>
                </a:solidFill>
                <a:latin typeface="楷体_GB2312" pitchFamily="49" charset="-122"/>
                <a:ea typeface="楷体_GB2312" pitchFamily="49" charset="-122"/>
              </a:rPr>
              <a:t>历之本在于测验，测验之器莫先仪表</a:t>
            </a:r>
            <a:r>
              <a:rPr lang="zh-CN" altLang="en-US" sz="3200" b="1">
                <a:solidFill>
                  <a:schemeClr val="accent2"/>
                </a:solidFill>
                <a:latin typeface="Arial" panose="020B0604020202020204" pitchFamily="34" charset="0"/>
                <a:ea typeface="楷体_GB2312" pitchFamily="49" charset="-122"/>
              </a:rPr>
              <a:t>”</a:t>
            </a:r>
            <a:endParaRPr lang="zh-CN" altLang="en-US" sz="3200" b="1">
              <a:solidFill>
                <a:schemeClr val="accent2"/>
              </a:solidFill>
              <a:latin typeface="楷体_GB2312" pitchFamily="49" charset="-122"/>
              <a:ea typeface="楷体_GB2312" pitchFamily="49" charset="-122"/>
            </a:endParaRPr>
          </a:p>
          <a:p>
            <a:pPr eaLnBrk="1" hangingPunct="1"/>
            <a:r>
              <a:rPr lang="zh-CN" altLang="en-US" sz="3200" b="1">
                <a:solidFill>
                  <a:schemeClr val="accent2"/>
                </a:solidFill>
                <a:latin typeface="楷体_GB2312" pitchFamily="49" charset="-122"/>
                <a:ea typeface="楷体_GB2312" pitchFamily="49" charset="-122"/>
              </a:rPr>
              <a:t>顾炎武：</a:t>
            </a:r>
            <a:r>
              <a:rPr lang="zh-CN" altLang="en-US" sz="3200" b="1">
                <a:solidFill>
                  <a:schemeClr val="accent2"/>
                </a:solidFill>
                <a:latin typeface="Arial" panose="020B0604020202020204" pitchFamily="34" charset="0"/>
                <a:ea typeface="楷体_GB2312" pitchFamily="49" charset="-122"/>
              </a:rPr>
              <a:t>“</a:t>
            </a:r>
            <a:r>
              <a:rPr lang="zh-CN" altLang="en-US" sz="3200" b="1">
                <a:solidFill>
                  <a:schemeClr val="accent2"/>
                </a:solidFill>
                <a:latin typeface="楷体_GB2312" pitchFamily="49" charset="-122"/>
                <a:ea typeface="楷体_GB2312" pitchFamily="49" charset="-122"/>
              </a:rPr>
              <a:t>三代之上，人人皆知天文</a:t>
            </a:r>
          </a:p>
          <a:p>
            <a:pPr lvl="2" eaLnBrk="1" hangingPunct="1"/>
            <a:r>
              <a:rPr lang="zh-CN" altLang="en-US" sz="3200" b="1">
                <a:solidFill>
                  <a:schemeClr val="accent2"/>
                </a:solidFill>
                <a:latin typeface="楷体_GB2312" pitchFamily="49" charset="-122"/>
                <a:ea typeface="楷体_GB2312" pitchFamily="49" charset="-122"/>
              </a:rPr>
              <a:t>    七月流火，农夫之辞也</a:t>
            </a:r>
            <a:r>
              <a:rPr lang="en-US" altLang="zh-CN" sz="3200" b="1">
                <a:solidFill>
                  <a:schemeClr val="accent2"/>
                </a:solidFill>
                <a:latin typeface="Arial" panose="020B0604020202020204" pitchFamily="34" charset="0"/>
                <a:ea typeface="楷体_GB2312" pitchFamily="49" charset="-122"/>
              </a:rPr>
              <a:t>…</a:t>
            </a:r>
            <a:endParaRPr lang="en-US" altLang="zh-CN" sz="3200" b="1">
              <a:solidFill>
                <a:schemeClr val="accent2"/>
              </a:solidFill>
              <a:latin typeface="楷体_GB2312" pitchFamily="49" charset="-122"/>
              <a:ea typeface="楷体_GB2312" pitchFamily="49" charset="-122"/>
            </a:endParaRPr>
          </a:p>
          <a:p>
            <a:pPr lvl="2" eaLnBrk="1" hangingPunct="1"/>
            <a:r>
              <a:rPr lang="en-US" altLang="zh-CN" sz="3200" b="1">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三星在户，妇人之语也，”</a:t>
            </a:r>
            <a:endParaRPr lang="en-US" altLang="zh-CN" sz="3200" b="1">
              <a:solidFill>
                <a:schemeClr val="accent2"/>
              </a:solidFill>
              <a:latin typeface="楷体_GB2312" pitchFamily="49" charset="-122"/>
              <a:ea typeface="楷体_GB2312" pitchFamily="49" charset="-122"/>
            </a:endParaRPr>
          </a:p>
          <a:p>
            <a:pPr lvl="2" eaLnBrk="1" hangingPunct="1"/>
            <a:endParaRPr lang="en-US" altLang="zh-CN" sz="3200" b="1">
              <a:solidFill>
                <a:schemeClr val="accent2"/>
              </a:solidFill>
              <a:latin typeface="楷体_GB2312" pitchFamily="49" charset="-122"/>
              <a:ea typeface="楷体_GB2312" pitchFamily="49" charset="-122"/>
            </a:endParaRPr>
          </a:p>
          <a:p>
            <a:pPr lvl="2" eaLnBrk="1" hangingPunct="1"/>
            <a:r>
              <a:rPr lang="zh-CN" altLang="en-US" sz="2800" b="1">
                <a:solidFill>
                  <a:schemeClr val="accent2"/>
                </a:solidFill>
                <a:latin typeface="楷体_GB2312" pitchFamily="49" charset="-122"/>
                <a:ea typeface="楷体_GB2312" pitchFamily="49" charset="-122"/>
              </a:rPr>
              <a:t>三代（古代三帝），大家都知道天文，</a:t>
            </a:r>
          </a:p>
          <a:p>
            <a:pPr eaLnBrk="1" hangingPunct="1"/>
            <a:r>
              <a:rPr lang="zh-CN" altLang="en-US" sz="2800" b="1">
                <a:solidFill>
                  <a:schemeClr val="accent2"/>
                </a:solidFill>
                <a:latin typeface="楷体_GB2312" pitchFamily="49" charset="-122"/>
                <a:ea typeface="楷体_GB2312" pitchFamily="49" charset="-122"/>
              </a:rPr>
              <a:t>七月流火，农夫之辞也</a:t>
            </a:r>
            <a:r>
              <a:rPr lang="en-US" altLang="zh-CN" sz="2800" b="1">
                <a:solidFill>
                  <a:schemeClr val="accent2"/>
                </a:solidFill>
                <a:latin typeface="Arial" panose="020B0604020202020204" pitchFamily="34" charset="0"/>
                <a:ea typeface="楷体_GB2312" pitchFamily="49" charset="-122"/>
              </a:rPr>
              <a:t>…</a:t>
            </a:r>
            <a:r>
              <a:rPr lang="en-US" altLang="zh-CN" sz="2800" b="1">
                <a:solidFill>
                  <a:schemeClr val="accent2"/>
                </a:solidFill>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流火</a:t>
            </a: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火指大火即天蝎座</a:t>
            </a:r>
            <a:r>
              <a:rPr lang="en-US" altLang="zh-CN" sz="2800" b="1">
                <a:solidFill>
                  <a:schemeClr val="accent2"/>
                </a:solidFill>
                <a:latin typeface="楷体_GB2312" pitchFamily="49" charset="-122"/>
                <a:ea typeface="楷体_GB2312" pitchFamily="49" charset="-122"/>
              </a:rPr>
              <a:t>α</a:t>
            </a:r>
            <a:r>
              <a:rPr lang="zh-CN" altLang="en-US" sz="2800" b="1">
                <a:solidFill>
                  <a:schemeClr val="accent2"/>
                </a:solidFill>
                <a:latin typeface="楷体_GB2312" pitchFamily="49" charset="-122"/>
                <a:ea typeface="楷体_GB2312" pitchFamily="49" charset="-122"/>
              </a:rPr>
              <a:t>， 老农民的话，</a:t>
            </a:r>
          </a:p>
          <a:p>
            <a:pPr eaLnBrk="1" hangingPunct="1"/>
            <a:r>
              <a:rPr lang="zh-CN" altLang="en-US" sz="2800" b="1">
                <a:solidFill>
                  <a:schemeClr val="accent2"/>
                </a:solidFill>
                <a:latin typeface="楷体_GB2312" pitchFamily="49" charset="-122"/>
                <a:ea typeface="楷体_GB2312" pitchFamily="49" charset="-122"/>
              </a:rPr>
              <a:t>三星在户，妇人之语也，</a:t>
            </a:r>
            <a:r>
              <a:rPr lang="zh-CN" altLang="en-US" sz="2800" b="1">
                <a:solidFill>
                  <a:schemeClr val="accent2"/>
                </a:solidFill>
                <a:latin typeface="Arial" panose="020B0604020202020204" pitchFamily="34" charset="0"/>
                <a:ea typeface="楷体_GB2312" pitchFamily="49" charset="-122"/>
              </a:rPr>
              <a:t>”</a:t>
            </a:r>
            <a:r>
              <a:rPr lang="zh-CN" altLang="en-US" sz="2800" b="1">
                <a:solidFill>
                  <a:schemeClr val="accent2"/>
                </a:solidFill>
                <a:latin typeface="楷体_GB2312" pitchFamily="49" charset="-122"/>
                <a:ea typeface="楷体_GB2312" pitchFamily="49" charset="-122"/>
              </a:rPr>
              <a:t>三星即猎户座腰部三星，农妇纺棉花时，冬天看星掌握时间好休息。</a:t>
            </a:r>
          </a:p>
          <a:p>
            <a:pPr eaLnBrk="1" hangingPunct="1">
              <a:lnSpc>
                <a:spcPct val="120000"/>
              </a:lnSpc>
            </a:pPr>
            <a:endParaRPr lang="zh-CN" altLang="en-US" sz="2800" b="1">
              <a:solidFill>
                <a:schemeClr val="accent2"/>
              </a:solidFill>
              <a:latin typeface="楷体_GB2312" pitchFamily="49" charset="-122"/>
              <a:ea typeface="楷体_GB2312" pitchFamily="49" charset="-122"/>
            </a:endParaRPr>
          </a:p>
          <a:p>
            <a:pPr lvl="2" eaLnBrk="1" hangingPunct="1"/>
            <a:endParaRPr lang="zh-CN" altLang="en-US" sz="3200" b="1">
              <a:solidFill>
                <a:schemeClr val="accent2"/>
              </a:solidFill>
              <a:latin typeface="楷体_GB2312" pitchFamily="49" charset="-122"/>
              <a:ea typeface="楷体_GB2312"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descr="301730f37c587851352acc9c">
            <a:extLst>
              <a:ext uri="{FF2B5EF4-FFF2-40B4-BE49-F238E27FC236}">
                <a16:creationId xmlns:a16="http://schemas.microsoft.com/office/drawing/2014/main" id="{2668EAC7-6A35-4260-B645-9679A9950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0"/>
            <a:ext cx="9685338"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a:extLst>
              <a:ext uri="{FF2B5EF4-FFF2-40B4-BE49-F238E27FC236}">
                <a16:creationId xmlns:a16="http://schemas.microsoft.com/office/drawing/2014/main" id="{9F80567E-5035-4ACD-8BCD-6AFB4A7B382D}"/>
              </a:ext>
            </a:extLst>
          </p:cNvPr>
          <p:cNvSpPr>
            <a:spLocks noGrp="1" noChangeArrowheads="1"/>
          </p:cNvSpPr>
          <p:nvPr>
            <p:ph type="title"/>
          </p:nvPr>
        </p:nvSpPr>
        <p:spPr>
          <a:xfrm>
            <a:off x="971550" y="5734050"/>
            <a:ext cx="1944688" cy="719138"/>
          </a:xfrm>
        </p:spPr>
        <p:txBody>
          <a:bodyPr/>
          <a:lstStyle/>
          <a:p>
            <a:pPr eaLnBrk="1" hangingPunct="1"/>
            <a:r>
              <a:rPr lang="zh-CN" altLang="en-US" sz="2800" b="1">
                <a:solidFill>
                  <a:schemeClr val="bg1"/>
                </a:solidFill>
                <a:ea typeface="楷体_GB2312" pitchFamily="49" charset="-122"/>
              </a:rPr>
              <a:t>猎户座</a:t>
            </a:r>
          </a:p>
        </p:txBody>
      </p:sp>
    </p:spTree>
  </p:cSld>
  <p:clrMapOvr>
    <a:masterClrMapping/>
  </p:clrMapOvr>
</p:sld>
</file>

<file path=ppt/theme/theme1.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大学物理模版-定稿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大学物理模版-定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大学物理模版-定稿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大学物理模版-定稿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大学物理模版-定稿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大学物理模版-定稿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大学物理模版-定稿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大学物理模版-定稿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大学物理模版-定稿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大学物理模版-定稿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大学物理模版-定稿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大学物理模版-定稿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大学物理模版-定稿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TotalTime>
  <Pages>0</Pages>
  <Words>3206</Words>
  <Characters>0</Characters>
  <Application>Microsoft Office PowerPoint</Application>
  <DocSecurity>0</DocSecurity>
  <PresentationFormat>全屏显示(4:3)</PresentationFormat>
  <Lines>0</Lines>
  <Paragraphs>319</Paragraphs>
  <Slides>53</Slides>
  <Notes>4</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2</vt:i4>
      </vt:variant>
      <vt:variant>
        <vt:lpstr>幻灯片标题</vt:lpstr>
      </vt:variant>
      <vt:variant>
        <vt:i4>53</vt:i4>
      </vt:variant>
    </vt:vector>
  </HeadingPairs>
  <TitlesOfParts>
    <vt:vector size="70" baseType="lpstr">
      <vt:lpstr>Tahoma</vt:lpstr>
      <vt:lpstr>宋体</vt:lpstr>
      <vt:lpstr>Arial</vt:lpstr>
      <vt:lpstr>Wingdings</vt:lpstr>
      <vt:lpstr>Times New Roman</vt:lpstr>
      <vt:lpstr>楷体_GB2312</vt:lpstr>
      <vt:lpstr>华文楷体</vt:lpstr>
      <vt:lpstr>隶书</vt:lpstr>
      <vt:lpstr>幼圆</vt:lpstr>
      <vt:lpstr>Verdana</vt:lpstr>
      <vt:lpstr>Symbol</vt:lpstr>
      <vt:lpstr>Calibri</vt:lpstr>
      <vt:lpstr>Ocean</vt:lpstr>
      <vt:lpstr>默认设计模板</vt:lpstr>
      <vt:lpstr>大学物理模版-定稿1</vt:lpstr>
      <vt:lpstr>Microsoft PowerPoint 97-2003 幻灯片</vt:lpstr>
      <vt:lpstr>画笔图片</vt:lpstr>
      <vt:lpstr>PowerPoint 演示文稿</vt:lpstr>
      <vt:lpstr>第一章   绪   论 </vt:lpstr>
      <vt:lpstr>PowerPoint 演示文稿</vt:lpstr>
      <vt:lpstr>PowerPoint 演示文稿</vt:lpstr>
      <vt:lpstr>PowerPoint 演示文稿</vt:lpstr>
      <vt:lpstr>PowerPoint 演示文稿</vt:lpstr>
      <vt:lpstr>PowerPoint 演示文稿</vt:lpstr>
      <vt:lpstr>PowerPoint 演示文稿</vt:lpstr>
      <vt:lpstr>猎户座</vt:lpstr>
      <vt:lpstr>PowerPoint 演示文稿</vt:lpstr>
      <vt:lpstr>PowerPoint 演示文稿</vt:lpstr>
      <vt:lpstr>PowerPoint 演示文稿</vt:lpstr>
      <vt:lpstr>月球背面的5个“中国人”</vt:lpstr>
      <vt:lpstr>中国古代天文仪器 </vt:lpstr>
      <vt:lpstr>我国天文学现况及展望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天文学的研究特点</vt:lpstr>
      <vt:lpstr>PowerPoint 演示文稿</vt:lpstr>
      <vt:lpstr>PowerPoint 演示文稿</vt:lpstr>
      <vt:lpstr>PowerPoint 演示文稿</vt:lpstr>
      <vt:lpstr>PowerPoint 演示文稿</vt:lpstr>
      <vt:lpstr>§２.3 天文学和物理学的关系</vt:lpstr>
      <vt:lpstr>        天文观测为物理学的基本理论提供了地球上实验室无法得到的物理现象和物理过程。在宇宙中所发生的种种物理过程比地球上所能发生的多得多。</vt:lpstr>
      <vt:lpstr>天文学与物理学的相互促进 </vt:lpstr>
      <vt:lpstr>天文学观测的贡献</vt:lpstr>
      <vt:lpstr>物理学诺贝尔奖</vt:lpstr>
      <vt:lpstr>1970 年之后与天文有关的物理学诺贝尔奖：</vt:lpstr>
      <vt:lpstr>10)  Studies of Universe’s Expansion Win  Physics Nobel in 2011</vt:lpstr>
      <vt:lpstr>宇宙在加速膨胀</vt:lpstr>
      <vt:lpstr>§２.4 宇宙概观 </vt:lpstr>
      <vt:lpstr>天文学研究的空间尺度：从极小到极大</vt:lpstr>
      <vt:lpstr>PowerPoint 演示文稿</vt:lpstr>
      <vt:lpstr>PowerPoint 演示文稿</vt:lpstr>
      <vt:lpstr>PowerPoint 演示文稿</vt:lpstr>
      <vt:lpstr>PowerPoint 演示文稿</vt:lpstr>
      <vt:lpstr>PowerPoint 演示文稿</vt:lpstr>
      <vt:lpstr>仙女座大星云M31，距银河系220万光年，是在地球上北半球唯一能用肉眼看到的河外星系</vt:lpstr>
      <vt:lpstr>PowerPoint 演示文稿</vt:lpstr>
      <vt:lpstr>按照现代天文研究的结果，认为宇宙起源于一次大爆炸，并还在继续膨胀，宇宙的年龄约为137亿年。</vt:lpstr>
      <vt:lpstr>时间跨度：从过去到将来</vt:lpstr>
      <vt:lpstr>如果将宇宙的历史压缩成一年，那么有记载的人类的文明史仅有21秒！</vt:lpstr>
      <vt:lpstr>PowerPoint 演示文稿</vt:lpstr>
      <vt:lpstr>PowerPoint 演示文稿</vt:lpstr>
      <vt:lpstr>PowerPoint 演示文稿</vt:lpstr>
      <vt:lpstr>学分为： 2学分 包括3次观测（分组进行） 考核要求：出勤10%、论文20%、期末考试70% 论文要求3000字左右，期末考试前书面形式上交（打印手写均可） </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Mr.Hope</dc:creator>
  <cp:keywords/>
  <dc:description/>
  <cp:lastModifiedBy>张伯望</cp:lastModifiedBy>
  <cp:revision>92</cp:revision>
  <dcterms:created xsi:type="dcterms:W3CDTF">2015-09-24T01:05:40Z</dcterms:created>
  <dcterms:modified xsi:type="dcterms:W3CDTF">2017-09-08T05:10:05Z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2052-10.1.0.5251</vt:lpwstr>
  </property>
</Properties>
</file>